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8288000" cy="10287000"/>
  <p:notesSz cx="6858000" cy="9144000"/>
  <p:embeddedFontLst>
    <p:embeddedFont>
      <p:font typeface="Calibri" panose="020F0502020204030204" pitchFamily="34" charset="0"/>
      <p:regular r:id="rId18"/>
      <p:bold r:id="rId19"/>
      <p:italic r:id="rId20"/>
      <p:boldItalic r:id="rId21"/>
    </p:embeddedFont>
    <p:embeddedFont>
      <p:font typeface="Canva Sans 2 Bold" panose="020B0604020202020204" charset="0"/>
      <p:regular r:id="rId22"/>
    </p:embeddedFont>
    <p:embeddedFont>
      <p:font typeface="DM Sans" panose="020B0604020202020204" charset="0"/>
      <p:regular r:id="rId23"/>
    </p:embeddedFont>
    <p:embeddedFont>
      <p:font typeface="DM Sans Bold" panose="020B0604020202020204" charset="0"/>
      <p:regular r:id="rId24"/>
    </p:embeddedFont>
    <p:embeddedFont>
      <p:font typeface="DM Sans Bold Italics" panose="020B0604020202020204" charset="0"/>
      <p:regular r:id="rId25"/>
    </p:embeddedFont>
    <p:embeddedFont>
      <p:font typeface="DM Sans Italics" panose="020B0604020202020204"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0" d="100"/>
          <a:sy n="30" d="100"/>
        </p:scale>
        <p:origin x="32" y="2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1.sv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sv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0.sv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8.svg"/></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6F4F1"/>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173158"/>
            </a:solidFill>
          </p:spPr>
        </p:sp>
        <p:sp>
          <p:nvSpPr>
            <p:cNvPr id="4" name="TextBox 4"/>
            <p:cNvSpPr txBox="1"/>
            <p:nvPr/>
          </p:nvSpPr>
          <p:spPr>
            <a:xfrm>
              <a:off x="0" y="-57150"/>
              <a:ext cx="4274726" cy="2224617"/>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981200" y="-94024"/>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TextBox 6"/>
          <p:cNvSpPr txBox="1"/>
          <p:nvPr/>
        </p:nvSpPr>
        <p:spPr>
          <a:xfrm>
            <a:off x="2163133" y="3275327"/>
            <a:ext cx="14600867" cy="3192284"/>
          </a:xfrm>
          <a:prstGeom prst="rect">
            <a:avLst/>
          </a:prstGeom>
        </p:spPr>
        <p:txBody>
          <a:bodyPr wrap="square" lIns="0" tIns="0" rIns="0" bIns="0" rtlCol="0" anchor="t">
            <a:spAutoFit/>
          </a:bodyPr>
          <a:lstStyle/>
          <a:p>
            <a:pPr algn="ctr">
              <a:lnSpc>
                <a:spcPts val="8201"/>
              </a:lnSpc>
            </a:pPr>
            <a:r>
              <a:rPr lang="en-US" sz="8201" dirty="0">
                <a:solidFill>
                  <a:srgbClr val="F6F4F1"/>
                </a:solidFill>
                <a:latin typeface="DM Sans Bold"/>
              </a:rPr>
              <a:t>Oral Health Care </a:t>
            </a:r>
          </a:p>
          <a:p>
            <a:pPr algn="ctr">
              <a:lnSpc>
                <a:spcPts val="8201"/>
              </a:lnSpc>
            </a:pPr>
            <a:r>
              <a:rPr lang="en-US" sz="8201" dirty="0">
                <a:solidFill>
                  <a:srgbClr val="F6F4F1"/>
                </a:solidFill>
                <a:latin typeface="DM Sans Bold"/>
              </a:rPr>
              <a:t>For Children With</a:t>
            </a:r>
          </a:p>
          <a:p>
            <a:pPr algn="ctr">
              <a:lnSpc>
                <a:spcPts val="8201"/>
              </a:lnSpc>
            </a:pPr>
            <a:r>
              <a:rPr lang="en-US" sz="8201" dirty="0">
                <a:solidFill>
                  <a:srgbClr val="F6F4F1"/>
                </a:solidFill>
                <a:latin typeface="DM Sans Bold"/>
              </a:rPr>
              <a:t>Disabilities in Maine</a:t>
            </a:r>
          </a:p>
        </p:txBody>
      </p:sp>
      <p:sp>
        <p:nvSpPr>
          <p:cNvPr id="7" name="TextBox 7"/>
          <p:cNvSpPr txBox="1"/>
          <p:nvPr/>
        </p:nvSpPr>
        <p:spPr>
          <a:xfrm>
            <a:off x="8686800" y="6767963"/>
            <a:ext cx="5722116" cy="523246"/>
          </a:xfrm>
          <a:prstGeom prst="rect">
            <a:avLst/>
          </a:prstGeom>
        </p:spPr>
        <p:txBody>
          <a:bodyPr lIns="0" tIns="0" rIns="0" bIns="0" rtlCol="0" anchor="t">
            <a:spAutoFit/>
          </a:bodyPr>
          <a:lstStyle/>
          <a:p>
            <a:pPr algn="r">
              <a:lnSpc>
                <a:spcPts val="4070"/>
              </a:lnSpc>
            </a:pPr>
            <a:r>
              <a:rPr lang="en-US" sz="3700" dirty="0">
                <a:solidFill>
                  <a:srgbClr val="F6F4F1"/>
                </a:solidFill>
                <a:latin typeface="DM Sans Italics"/>
              </a:rPr>
              <a:t>Autumn 2023</a:t>
            </a:r>
          </a:p>
        </p:txBody>
      </p:sp>
      <p:sp>
        <p:nvSpPr>
          <p:cNvPr id="8" name="Freeform 8"/>
          <p:cNvSpPr/>
          <p:nvPr/>
        </p:nvSpPr>
        <p:spPr>
          <a:xfrm>
            <a:off x="1981200" y="6267450"/>
            <a:ext cx="2880360" cy="4114800"/>
          </a:xfrm>
          <a:custGeom>
            <a:avLst/>
            <a:gdLst/>
            <a:ahLst/>
            <a:cxnLst/>
            <a:rect l="l" t="t" r="r" b="b"/>
            <a:pathLst>
              <a:path w="2880360" h="4114800">
                <a:moveTo>
                  <a:pt x="0" y="0"/>
                </a:moveTo>
                <a:lnTo>
                  <a:pt x="2880360" y="0"/>
                </a:lnTo>
                <a:lnTo>
                  <a:pt x="288036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rot="-10800000">
            <a:off x="5623560" y="7673106"/>
            <a:ext cx="3422956" cy="2613894"/>
          </a:xfrm>
          <a:custGeom>
            <a:avLst/>
            <a:gdLst/>
            <a:ahLst/>
            <a:cxnLst/>
            <a:rect l="l" t="t" r="r" b="b"/>
            <a:pathLst>
              <a:path w="3422956" h="2613894">
                <a:moveTo>
                  <a:pt x="0" y="0"/>
                </a:moveTo>
                <a:lnTo>
                  <a:pt x="3422956" y="0"/>
                </a:lnTo>
                <a:lnTo>
                  <a:pt x="3422956" y="2613894"/>
                </a:lnTo>
                <a:lnTo>
                  <a:pt x="0" y="26138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73158"/>
        </a:solidFill>
        <a:effectLst/>
      </p:bgPr>
    </p:bg>
    <p:spTree>
      <p:nvGrpSpPr>
        <p:cNvPr id="1" name=""/>
        <p:cNvGrpSpPr/>
        <p:nvPr/>
      </p:nvGrpSpPr>
      <p:grpSpPr>
        <a:xfrm>
          <a:off x="0" y="0"/>
          <a:ext cx="0" cy="0"/>
          <a:chOff x="0" y="0"/>
          <a:chExt cx="0" cy="0"/>
        </a:xfrm>
      </p:grpSpPr>
      <p:grpSp>
        <p:nvGrpSpPr>
          <p:cNvPr id="2" name="Group 2"/>
          <p:cNvGrpSpPr/>
          <p:nvPr/>
        </p:nvGrpSpPr>
        <p:grpSpPr>
          <a:xfrm>
            <a:off x="545928" y="2504379"/>
            <a:ext cx="13144974" cy="7483518"/>
            <a:chOff x="0" y="0"/>
            <a:chExt cx="3676426" cy="2093013"/>
          </a:xfrm>
        </p:grpSpPr>
        <p:sp>
          <p:nvSpPr>
            <p:cNvPr id="3" name="Freeform 3"/>
            <p:cNvSpPr/>
            <p:nvPr/>
          </p:nvSpPr>
          <p:spPr>
            <a:xfrm>
              <a:off x="0" y="0"/>
              <a:ext cx="3676426" cy="2093013"/>
            </a:xfrm>
            <a:custGeom>
              <a:avLst/>
              <a:gdLst/>
              <a:ahLst/>
              <a:cxnLst/>
              <a:rect l="l" t="t" r="r" b="b"/>
              <a:pathLst>
                <a:path w="3676426" h="2093013">
                  <a:moveTo>
                    <a:pt x="27894" y="0"/>
                  </a:moveTo>
                  <a:lnTo>
                    <a:pt x="3648532" y="0"/>
                  </a:lnTo>
                  <a:cubicBezTo>
                    <a:pt x="3663937" y="0"/>
                    <a:pt x="3676426" y="12489"/>
                    <a:pt x="3676426" y="27894"/>
                  </a:cubicBezTo>
                  <a:lnTo>
                    <a:pt x="3676426" y="2065119"/>
                  </a:lnTo>
                  <a:cubicBezTo>
                    <a:pt x="3676426" y="2080524"/>
                    <a:pt x="3663937" y="2093013"/>
                    <a:pt x="3648532" y="2093013"/>
                  </a:cubicBezTo>
                  <a:lnTo>
                    <a:pt x="27894" y="2093013"/>
                  </a:lnTo>
                  <a:cubicBezTo>
                    <a:pt x="20496" y="2093013"/>
                    <a:pt x="13401" y="2090074"/>
                    <a:pt x="8170" y="2084843"/>
                  </a:cubicBezTo>
                  <a:cubicBezTo>
                    <a:pt x="2939" y="2079612"/>
                    <a:pt x="0" y="2072517"/>
                    <a:pt x="0" y="2065119"/>
                  </a:cubicBezTo>
                  <a:lnTo>
                    <a:pt x="0" y="27894"/>
                  </a:lnTo>
                  <a:cubicBezTo>
                    <a:pt x="0" y="20496"/>
                    <a:pt x="2939" y="13401"/>
                    <a:pt x="8170" y="8170"/>
                  </a:cubicBezTo>
                  <a:cubicBezTo>
                    <a:pt x="13401" y="2939"/>
                    <a:pt x="20496" y="0"/>
                    <a:pt x="27894" y="0"/>
                  </a:cubicBezTo>
                  <a:close/>
                </a:path>
              </a:pathLst>
            </a:custGeom>
            <a:solidFill>
              <a:srgbClr val="2F5F98"/>
            </a:solidFill>
          </p:spPr>
        </p:sp>
        <p:sp>
          <p:nvSpPr>
            <p:cNvPr id="4" name="TextBox 4"/>
            <p:cNvSpPr txBox="1"/>
            <p:nvPr/>
          </p:nvSpPr>
          <p:spPr>
            <a:xfrm>
              <a:off x="0" y="-57150"/>
              <a:ext cx="3676426" cy="2150163"/>
            </a:xfrm>
            <a:prstGeom prst="rect">
              <a:avLst/>
            </a:prstGeom>
          </p:spPr>
          <p:txBody>
            <a:bodyPr lIns="63315" tIns="63315" rIns="63315" bIns="63315" rtlCol="0" anchor="ctr"/>
            <a:lstStyle/>
            <a:p>
              <a:pPr algn="ctr">
                <a:lnSpc>
                  <a:spcPts val="2400"/>
                </a:lnSpc>
              </a:pPr>
              <a:endParaRPr/>
            </a:p>
          </p:txBody>
        </p:sp>
      </p:grpSp>
      <p:sp>
        <p:nvSpPr>
          <p:cNvPr id="5" name="TextBox 5"/>
          <p:cNvSpPr txBox="1"/>
          <p:nvPr/>
        </p:nvSpPr>
        <p:spPr>
          <a:xfrm>
            <a:off x="531021" y="2561257"/>
            <a:ext cx="12910322" cy="7176637"/>
          </a:xfrm>
          <a:prstGeom prst="rect">
            <a:avLst/>
          </a:prstGeom>
        </p:spPr>
        <p:txBody>
          <a:bodyPr wrap="square" lIns="0" tIns="0" rIns="0" bIns="0" rtlCol="0" anchor="t">
            <a:spAutoFit/>
          </a:bodyPr>
          <a:lstStyle/>
          <a:p>
            <a:pPr marL="642016" lvl="1" indent="-321008">
              <a:lnSpc>
                <a:spcPts val="5709"/>
              </a:lnSpc>
              <a:buFont typeface="Arial"/>
              <a:buChar char="•"/>
            </a:pPr>
            <a:r>
              <a:rPr lang="en-US" sz="2973" spc="59" dirty="0">
                <a:solidFill>
                  <a:srgbClr val="F6F4F1"/>
                </a:solidFill>
                <a:latin typeface="DM Sans Bold"/>
              </a:rPr>
              <a:t>Unable to get oral health care when needed (57%)</a:t>
            </a:r>
          </a:p>
          <a:p>
            <a:pPr marL="642016" lvl="1" indent="-321008">
              <a:lnSpc>
                <a:spcPts val="5709"/>
              </a:lnSpc>
              <a:buFont typeface="Arial"/>
              <a:buChar char="•"/>
            </a:pPr>
            <a:r>
              <a:rPr lang="en-US" sz="2973" spc="59" dirty="0">
                <a:solidFill>
                  <a:srgbClr val="F6F4F1"/>
                </a:solidFill>
                <a:latin typeface="DM Sans Bold"/>
              </a:rPr>
              <a:t>Does not want to brush or floss (48%)</a:t>
            </a:r>
          </a:p>
          <a:p>
            <a:pPr marL="642016" lvl="1" indent="-321008">
              <a:lnSpc>
                <a:spcPts val="5709"/>
              </a:lnSpc>
              <a:buFont typeface="Arial"/>
              <a:buChar char="•"/>
            </a:pPr>
            <a:r>
              <a:rPr lang="en-US" sz="2973" spc="59" dirty="0">
                <a:solidFill>
                  <a:srgbClr val="F6F4F1"/>
                </a:solidFill>
                <a:latin typeface="DM Sans Bold"/>
              </a:rPr>
              <a:t>Experienced tooth decay, gum disease, or cavities (43%)</a:t>
            </a:r>
          </a:p>
          <a:p>
            <a:pPr marL="642016" lvl="1" indent="-321008">
              <a:lnSpc>
                <a:spcPts val="5709"/>
              </a:lnSpc>
              <a:buFont typeface="Arial"/>
              <a:buChar char="•"/>
            </a:pPr>
            <a:r>
              <a:rPr lang="en-US" sz="2973" spc="59" dirty="0">
                <a:solidFill>
                  <a:srgbClr val="F6F4F1"/>
                </a:solidFill>
                <a:latin typeface="DM Sans Bold"/>
              </a:rPr>
              <a:t>Needed sedation, but could not find a place to provide it (24%)</a:t>
            </a:r>
          </a:p>
          <a:p>
            <a:pPr marL="642016" lvl="1" indent="-321008">
              <a:lnSpc>
                <a:spcPts val="5709"/>
              </a:lnSpc>
              <a:buFont typeface="Arial"/>
              <a:buChar char="•"/>
            </a:pPr>
            <a:r>
              <a:rPr lang="en-US" sz="2973" spc="59" dirty="0">
                <a:solidFill>
                  <a:srgbClr val="F6F4F1"/>
                </a:solidFill>
                <a:latin typeface="DM Sans Bold"/>
              </a:rPr>
              <a:t>Provider did not allow enough time for the visit (19%)</a:t>
            </a:r>
          </a:p>
          <a:p>
            <a:pPr marL="642016" lvl="1" indent="-321008">
              <a:lnSpc>
                <a:spcPts val="5709"/>
              </a:lnSpc>
              <a:buFont typeface="Arial"/>
              <a:buChar char="•"/>
            </a:pPr>
            <a:r>
              <a:rPr lang="en-US" sz="2973" spc="59" dirty="0">
                <a:solidFill>
                  <a:srgbClr val="F6F4F1"/>
                </a:solidFill>
                <a:latin typeface="DM Sans Bold"/>
              </a:rPr>
              <a:t>Provider did not speak directly to my child (14%)</a:t>
            </a:r>
          </a:p>
          <a:p>
            <a:pPr marL="642016" lvl="1" indent="-321008">
              <a:lnSpc>
                <a:spcPts val="5709"/>
              </a:lnSpc>
              <a:buFont typeface="Arial"/>
              <a:buChar char="•"/>
            </a:pPr>
            <a:r>
              <a:rPr lang="en-US" sz="2973" spc="59" dirty="0">
                <a:solidFill>
                  <a:srgbClr val="F6F4F1"/>
                </a:solidFill>
                <a:latin typeface="DM Sans Bold"/>
              </a:rPr>
              <a:t>Some other issue (14%)</a:t>
            </a:r>
          </a:p>
          <a:p>
            <a:pPr marL="642016" lvl="1" indent="-321008">
              <a:lnSpc>
                <a:spcPts val="5709"/>
              </a:lnSpc>
              <a:buFont typeface="Arial"/>
              <a:buChar char="•"/>
            </a:pPr>
            <a:r>
              <a:rPr lang="en-US" sz="2973" spc="59" dirty="0">
                <a:solidFill>
                  <a:srgbClr val="F6F4F1"/>
                </a:solidFill>
                <a:latin typeface="DM Sans Bold"/>
              </a:rPr>
              <a:t>Misdiagnosed oral health issue as a behavioral issue (10%)</a:t>
            </a:r>
          </a:p>
          <a:p>
            <a:pPr marL="642016" lvl="1" indent="-321008">
              <a:lnSpc>
                <a:spcPts val="5709"/>
              </a:lnSpc>
              <a:buFont typeface="Arial"/>
              <a:buChar char="•"/>
            </a:pPr>
            <a:r>
              <a:rPr lang="en-US" sz="2973" spc="59" dirty="0">
                <a:solidFill>
                  <a:srgbClr val="F6F4F1"/>
                </a:solidFill>
                <a:latin typeface="DM Sans Bold"/>
              </a:rPr>
              <a:t>Provider declined to provide needed accommodations (10%)</a:t>
            </a:r>
          </a:p>
          <a:p>
            <a:pPr marL="642016" lvl="1" indent="-321008">
              <a:lnSpc>
                <a:spcPts val="5709"/>
              </a:lnSpc>
              <a:buFont typeface="Arial"/>
              <a:buChar char="•"/>
            </a:pPr>
            <a:r>
              <a:rPr lang="en-US" sz="2973" spc="59" dirty="0">
                <a:solidFill>
                  <a:srgbClr val="F6F4F1"/>
                </a:solidFill>
                <a:latin typeface="DM Sans Bold"/>
              </a:rPr>
              <a:t>Provider said my child needed sedation, but this is not true (5%)</a:t>
            </a:r>
          </a:p>
        </p:txBody>
      </p:sp>
      <p:grpSp>
        <p:nvGrpSpPr>
          <p:cNvPr id="6" name="Group 6"/>
          <p:cNvGrpSpPr/>
          <p:nvPr/>
        </p:nvGrpSpPr>
        <p:grpSpPr>
          <a:xfrm>
            <a:off x="402740" y="287670"/>
            <a:ext cx="17354240" cy="1876570"/>
            <a:chOff x="0" y="0"/>
            <a:chExt cx="4853686" cy="524845"/>
          </a:xfrm>
        </p:grpSpPr>
        <p:sp>
          <p:nvSpPr>
            <p:cNvPr id="7" name="Freeform 7"/>
            <p:cNvSpPr/>
            <p:nvPr/>
          </p:nvSpPr>
          <p:spPr>
            <a:xfrm>
              <a:off x="0" y="0"/>
              <a:ext cx="4853686" cy="524845"/>
            </a:xfrm>
            <a:custGeom>
              <a:avLst/>
              <a:gdLst/>
              <a:ahLst/>
              <a:cxnLst/>
              <a:rect l="l" t="t" r="r" b="b"/>
              <a:pathLst>
                <a:path w="4853686" h="524845">
                  <a:moveTo>
                    <a:pt x="20967" y="0"/>
                  </a:moveTo>
                  <a:lnTo>
                    <a:pt x="4832719" y="0"/>
                  </a:lnTo>
                  <a:cubicBezTo>
                    <a:pt x="4838279" y="0"/>
                    <a:pt x="4843612" y="2209"/>
                    <a:pt x="4847545" y="6141"/>
                  </a:cubicBezTo>
                  <a:cubicBezTo>
                    <a:pt x="4851477" y="10073"/>
                    <a:pt x="4853686" y="15406"/>
                    <a:pt x="4853686" y="20967"/>
                  </a:cubicBezTo>
                  <a:lnTo>
                    <a:pt x="4853686" y="503877"/>
                  </a:lnTo>
                  <a:cubicBezTo>
                    <a:pt x="4853686" y="509438"/>
                    <a:pt x="4851477" y="514771"/>
                    <a:pt x="4847545" y="518703"/>
                  </a:cubicBezTo>
                  <a:cubicBezTo>
                    <a:pt x="4843612" y="522636"/>
                    <a:pt x="4838279" y="524845"/>
                    <a:pt x="4832719" y="524845"/>
                  </a:cubicBezTo>
                  <a:lnTo>
                    <a:pt x="20967" y="524845"/>
                  </a:lnTo>
                  <a:cubicBezTo>
                    <a:pt x="15406" y="524845"/>
                    <a:pt x="10073" y="522636"/>
                    <a:pt x="6141" y="518703"/>
                  </a:cubicBezTo>
                  <a:cubicBezTo>
                    <a:pt x="2209" y="514771"/>
                    <a:pt x="0" y="509438"/>
                    <a:pt x="0" y="503877"/>
                  </a:cubicBezTo>
                  <a:lnTo>
                    <a:pt x="0" y="20967"/>
                  </a:lnTo>
                  <a:cubicBezTo>
                    <a:pt x="0" y="15406"/>
                    <a:pt x="2209" y="10073"/>
                    <a:pt x="6141" y="6141"/>
                  </a:cubicBezTo>
                  <a:cubicBezTo>
                    <a:pt x="10073" y="2209"/>
                    <a:pt x="15406" y="0"/>
                    <a:pt x="20967" y="0"/>
                  </a:cubicBezTo>
                  <a:close/>
                </a:path>
              </a:pathLst>
            </a:custGeom>
            <a:solidFill>
              <a:srgbClr val="2F5F98"/>
            </a:solidFill>
          </p:spPr>
        </p:sp>
        <p:sp>
          <p:nvSpPr>
            <p:cNvPr id="8" name="TextBox 8"/>
            <p:cNvSpPr txBox="1"/>
            <p:nvPr/>
          </p:nvSpPr>
          <p:spPr>
            <a:xfrm>
              <a:off x="0" y="-28575"/>
              <a:ext cx="4853686" cy="553420"/>
            </a:xfrm>
            <a:prstGeom prst="rect">
              <a:avLst/>
            </a:prstGeom>
          </p:spPr>
          <p:txBody>
            <a:bodyPr lIns="63315" tIns="63315" rIns="63315" bIns="63315" rtlCol="0" anchor="ctr"/>
            <a:lstStyle/>
            <a:p>
              <a:pPr algn="ctr">
                <a:lnSpc>
                  <a:spcPts val="2196"/>
                </a:lnSpc>
              </a:pPr>
              <a:endParaRPr/>
            </a:p>
          </p:txBody>
        </p:sp>
      </p:grpSp>
      <p:sp>
        <p:nvSpPr>
          <p:cNvPr id="9" name="TextBox 9"/>
          <p:cNvSpPr txBox="1"/>
          <p:nvPr/>
        </p:nvSpPr>
        <p:spPr>
          <a:xfrm>
            <a:off x="2585779" y="495704"/>
            <a:ext cx="13116441" cy="1384300"/>
          </a:xfrm>
          <a:prstGeom prst="rect">
            <a:avLst/>
          </a:prstGeom>
        </p:spPr>
        <p:txBody>
          <a:bodyPr lIns="0" tIns="0" rIns="0" bIns="0" rtlCol="0" anchor="t">
            <a:spAutoFit/>
          </a:bodyPr>
          <a:lstStyle/>
          <a:p>
            <a:pPr algn="ctr">
              <a:lnSpc>
                <a:spcPts val="5599"/>
              </a:lnSpc>
              <a:spcBef>
                <a:spcPct val="0"/>
              </a:spcBef>
            </a:pPr>
            <a:r>
              <a:rPr lang="en-US" sz="3999" spc="79">
                <a:solidFill>
                  <a:srgbClr val="F6F4F1"/>
                </a:solidFill>
                <a:latin typeface="DM Sans Bold Italics"/>
              </a:rPr>
              <a:t>What issues has your child experienced around oral health care?</a:t>
            </a:r>
          </a:p>
        </p:txBody>
      </p:sp>
      <p:sp>
        <p:nvSpPr>
          <p:cNvPr id="10" name="Freeform 10"/>
          <p:cNvSpPr/>
          <p:nvPr/>
        </p:nvSpPr>
        <p:spPr>
          <a:xfrm>
            <a:off x="14169684" y="4102831"/>
            <a:ext cx="3587295" cy="3781075"/>
          </a:xfrm>
          <a:custGeom>
            <a:avLst/>
            <a:gdLst/>
            <a:ahLst/>
            <a:cxnLst/>
            <a:rect l="l" t="t" r="r" b="b"/>
            <a:pathLst>
              <a:path w="3587295" h="3781075">
                <a:moveTo>
                  <a:pt x="0" y="0"/>
                </a:moveTo>
                <a:lnTo>
                  <a:pt x="3587296" y="0"/>
                </a:lnTo>
                <a:lnTo>
                  <a:pt x="3587296" y="3781075"/>
                </a:lnTo>
                <a:lnTo>
                  <a:pt x="0" y="37810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73158"/>
        </a:solidFill>
        <a:effectLst/>
      </p:bgPr>
    </p:bg>
    <p:spTree>
      <p:nvGrpSpPr>
        <p:cNvPr id="1" name=""/>
        <p:cNvGrpSpPr/>
        <p:nvPr/>
      </p:nvGrpSpPr>
      <p:grpSpPr>
        <a:xfrm>
          <a:off x="0" y="0"/>
          <a:ext cx="0" cy="0"/>
          <a:chOff x="0" y="0"/>
          <a:chExt cx="0" cy="0"/>
        </a:xfrm>
      </p:grpSpPr>
      <p:grpSp>
        <p:nvGrpSpPr>
          <p:cNvPr id="2" name="Group 2"/>
          <p:cNvGrpSpPr/>
          <p:nvPr/>
        </p:nvGrpSpPr>
        <p:grpSpPr>
          <a:xfrm>
            <a:off x="799097" y="1283982"/>
            <a:ext cx="16689805" cy="7719035"/>
            <a:chOff x="0" y="0"/>
            <a:chExt cx="22253074" cy="10292047"/>
          </a:xfrm>
        </p:grpSpPr>
        <p:sp>
          <p:nvSpPr>
            <p:cNvPr id="3" name="Freeform 3"/>
            <p:cNvSpPr/>
            <p:nvPr/>
          </p:nvSpPr>
          <p:spPr>
            <a:xfrm>
              <a:off x="0" y="0"/>
              <a:ext cx="22253074" cy="10292047"/>
            </a:xfrm>
            <a:custGeom>
              <a:avLst/>
              <a:gdLst/>
              <a:ahLst/>
              <a:cxnLst/>
              <a:rect l="l" t="t" r="r" b="b"/>
              <a:pathLst>
                <a:path w="22253074" h="10292047">
                  <a:moveTo>
                    <a:pt x="0" y="0"/>
                  </a:moveTo>
                  <a:lnTo>
                    <a:pt x="22253074" y="0"/>
                  </a:lnTo>
                  <a:lnTo>
                    <a:pt x="22253074" y="10292047"/>
                  </a:lnTo>
                  <a:lnTo>
                    <a:pt x="0" y="102920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1032473" y="1926706"/>
              <a:ext cx="19886549" cy="6352910"/>
            </a:xfrm>
            <a:prstGeom prst="rect">
              <a:avLst/>
            </a:prstGeom>
          </p:spPr>
          <p:txBody>
            <a:bodyPr lIns="0" tIns="0" rIns="0" bIns="0" rtlCol="0" anchor="t">
              <a:spAutoFit/>
            </a:bodyPr>
            <a:lstStyle/>
            <a:p>
              <a:pPr algn="ctr">
                <a:lnSpc>
                  <a:spcPts val="6405"/>
                </a:lnSpc>
                <a:spcBef>
                  <a:spcPct val="0"/>
                </a:spcBef>
              </a:pPr>
              <a:r>
                <a:rPr lang="en-US" sz="4575">
                  <a:solidFill>
                    <a:srgbClr val="F6F4F1"/>
                  </a:solidFill>
                  <a:latin typeface="DM Sans Bold"/>
                </a:rPr>
                <a:t>[The] dentist means well but is frightened of folks with disabilities and high anxiety. In the past, dental hygienists have explained that they do not have a duty to treat - if a child or adult is having difficulty, they can stop treatment, “we never received training on patients with disabilities or autism.”</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73158"/>
        </a:solidFill>
        <a:effectLst/>
      </p:bgPr>
    </p:bg>
    <p:spTree>
      <p:nvGrpSpPr>
        <p:cNvPr id="1" name=""/>
        <p:cNvGrpSpPr/>
        <p:nvPr/>
      </p:nvGrpSpPr>
      <p:grpSpPr>
        <a:xfrm>
          <a:off x="0" y="0"/>
          <a:ext cx="0" cy="0"/>
          <a:chOff x="0" y="0"/>
          <a:chExt cx="0" cy="0"/>
        </a:xfrm>
      </p:grpSpPr>
      <p:grpSp>
        <p:nvGrpSpPr>
          <p:cNvPr id="2" name="Group 2"/>
          <p:cNvGrpSpPr/>
          <p:nvPr/>
        </p:nvGrpSpPr>
        <p:grpSpPr>
          <a:xfrm>
            <a:off x="1382357" y="1699607"/>
            <a:ext cx="15567215" cy="8222321"/>
            <a:chOff x="0" y="0"/>
            <a:chExt cx="5305892" cy="2802476"/>
          </a:xfrm>
        </p:grpSpPr>
        <p:sp>
          <p:nvSpPr>
            <p:cNvPr id="3" name="Freeform 3"/>
            <p:cNvSpPr/>
            <p:nvPr/>
          </p:nvSpPr>
          <p:spPr>
            <a:xfrm>
              <a:off x="0" y="0"/>
              <a:ext cx="5305892" cy="2802476"/>
            </a:xfrm>
            <a:custGeom>
              <a:avLst/>
              <a:gdLst/>
              <a:ahLst/>
              <a:cxnLst/>
              <a:rect l="l" t="t" r="r" b="b"/>
              <a:pathLst>
                <a:path w="5305892" h="2802476">
                  <a:moveTo>
                    <a:pt x="19328" y="0"/>
                  </a:moveTo>
                  <a:lnTo>
                    <a:pt x="5286564" y="0"/>
                  </a:lnTo>
                  <a:cubicBezTo>
                    <a:pt x="5297238" y="0"/>
                    <a:pt x="5305892" y="8653"/>
                    <a:pt x="5305892" y="19328"/>
                  </a:cubicBezTo>
                  <a:lnTo>
                    <a:pt x="5305892" y="2783148"/>
                  </a:lnTo>
                  <a:cubicBezTo>
                    <a:pt x="5305892" y="2793822"/>
                    <a:pt x="5297238" y="2802476"/>
                    <a:pt x="5286564" y="2802476"/>
                  </a:cubicBezTo>
                  <a:lnTo>
                    <a:pt x="19328" y="2802476"/>
                  </a:lnTo>
                  <a:cubicBezTo>
                    <a:pt x="8653" y="2802476"/>
                    <a:pt x="0" y="2793822"/>
                    <a:pt x="0" y="2783148"/>
                  </a:cubicBezTo>
                  <a:lnTo>
                    <a:pt x="0" y="19328"/>
                  </a:lnTo>
                  <a:cubicBezTo>
                    <a:pt x="0" y="8653"/>
                    <a:pt x="8653" y="0"/>
                    <a:pt x="19328" y="0"/>
                  </a:cubicBezTo>
                  <a:close/>
                </a:path>
              </a:pathLst>
            </a:custGeom>
            <a:solidFill>
              <a:srgbClr val="172545"/>
            </a:solidFill>
          </p:spPr>
        </p:sp>
        <p:sp>
          <p:nvSpPr>
            <p:cNvPr id="4" name="TextBox 4"/>
            <p:cNvSpPr txBox="1"/>
            <p:nvPr/>
          </p:nvSpPr>
          <p:spPr>
            <a:xfrm>
              <a:off x="0" y="-38100"/>
              <a:ext cx="5305892" cy="2840576"/>
            </a:xfrm>
            <a:prstGeom prst="rect">
              <a:avLst/>
            </a:prstGeom>
          </p:spPr>
          <p:txBody>
            <a:bodyPr lIns="51955" tIns="51955" rIns="51955" bIns="51955" rtlCol="0" anchor="ctr"/>
            <a:lstStyle/>
            <a:p>
              <a:pPr algn="ctr">
                <a:lnSpc>
                  <a:spcPts val="1802"/>
                </a:lnSpc>
              </a:pPr>
              <a:endParaRPr/>
            </a:p>
          </p:txBody>
        </p:sp>
      </p:grpSp>
      <p:grpSp>
        <p:nvGrpSpPr>
          <p:cNvPr id="5" name="Group 5"/>
          <p:cNvGrpSpPr/>
          <p:nvPr/>
        </p:nvGrpSpPr>
        <p:grpSpPr>
          <a:xfrm>
            <a:off x="6458673" y="2661972"/>
            <a:ext cx="6030003" cy="6030003"/>
            <a:chOff x="0" y="0"/>
            <a:chExt cx="8040004" cy="8040004"/>
          </a:xfrm>
        </p:grpSpPr>
        <p:grpSp>
          <p:nvGrpSpPr>
            <p:cNvPr id="6" name="Group 6"/>
            <p:cNvGrpSpPr>
              <a:grpSpLocks noChangeAspect="1"/>
            </p:cNvGrpSpPr>
            <p:nvPr/>
          </p:nvGrpSpPr>
          <p:grpSpPr>
            <a:xfrm>
              <a:off x="0" y="0"/>
              <a:ext cx="8040004" cy="8040004"/>
              <a:chOff x="0" y="0"/>
              <a:chExt cx="2540000" cy="2540000"/>
            </a:xfrm>
          </p:grpSpPr>
          <p:sp>
            <p:nvSpPr>
              <p:cNvPr id="7" name="Freeform 7"/>
              <p:cNvSpPr/>
              <p:nvPr/>
            </p:nvSpPr>
            <p:spPr>
              <a:xfrm>
                <a:off x="1270000" y="0"/>
                <a:ext cx="452328" cy="1270000"/>
              </a:xfrm>
              <a:custGeom>
                <a:avLst/>
                <a:gdLst/>
                <a:ahLst/>
                <a:cxnLst/>
                <a:rect l="l" t="t" r="r" b="b"/>
                <a:pathLst>
                  <a:path w="452328" h="1270000">
                    <a:moveTo>
                      <a:pt x="0" y="0"/>
                    </a:moveTo>
                    <a:cubicBezTo>
                      <a:pt x="154588" y="0"/>
                      <a:pt x="307877" y="28223"/>
                      <a:pt x="452328" y="83282"/>
                    </a:cubicBezTo>
                    <a:lnTo>
                      <a:pt x="0" y="1270000"/>
                    </a:lnTo>
                    <a:close/>
                  </a:path>
                </a:pathLst>
              </a:custGeom>
              <a:solidFill>
                <a:srgbClr val="627689"/>
              </a:solidFill>
            </p:spPr>
          </p:sp>
          <p:sp>
            <p:nvSpPr>
              <p:cNvPr id="8" name="Freeform 8"/>
              <p:cNvSpPr/>
              <p:nvPr/>
            </p:nvSpPr>
            <p:spPr>
              <a:xfrm>
                <a:off x="1270000" y="62158"/>
                <a:ext cx="1283650" cy="2433788"/>
              </a:xfrm>
              <a:custGeom>
                <a:avLst/>
                <a:gdLst/>
                <a:ahLst/>
                <a:cxnLst/>
                <a:rect l="l" t="t" r="r" b="b"/>
                <a:pathLst>
                  <a:path w="1283650" h="2433788">
                    <a:moveTo>
                      <a:pt x="392452" y="0"/>
                    </a:moveTo>
                    <a:cubicBezTo>
                      <a:pt x="926871" y="173644"/>
                      <a:pt x="1283650" y="677842"/>
                      <a:pt x="1269603" y="1239589"/>
                    </a:cubicBezTo>
                    <a:cubicBezTo>
                      <a:pt x="1255557" y="1801335"/>
                      <a:pt x="874024" y="2287072"/>
                      <a:pt x="331594" y="2433789"/>
                    </a:cubicBezTo>
                    <a:lnTo>
                      <a:pt x="0" y="1207842"/>
                    </a:lnTo>
                    <a:close/>
                  </a:path>
                </a:pathLst>
              </a:custGeom>
              <a:solidFill>
                <a:srgbClr val="41B8D5"/>
              </a:solidFill>
            </p:spPr>
          </p:sp>
          <p:sp>
            <p:nvSpPr>
              <p:cNvPr id="9" name="Freeform 9"/>
              <p:cNvSpPr/>
              <p:nvPr/>
            </p:nvSpPr>
            <p:spPr>
              <a:xfrm>
                <a:off x="817672" y="1270000"/>
                <a:ext cx="844780" cy="1297438"/>
              </a:xfrm>
              <a:custGeom>
                <a:avLst/>
                <a:gdLst/>
                <a:ahLst/>
                <a:cxnLst/>
                <a:rect l="l" t="t" r="r" b="b"/>
                <a:pathLst>
                  <a:path w="844780" h="1297438">
                    <a:moveTo>
                      <a:pt x="844780" y="1207842"/>
                    </a:moveTo>
                    <a:cubicBezTo>
                      <a:pt x="569031" y="1297438"/>
                      <a:pt x="270926" y="1289984"/>
                      <a:pt x="0" y="1186718"/>
                    </a:cubicBezTo>
                    <a:lnTo>
                      <a:pt x="452328" y="0"/>
                    </a:lnTo>
                    <a:close/>
                  </a:path>
                </a:pathLst>
              </a:custGeom>
              <a:solidFill>
                <a:srgbClr val="2D8BBA"/>
              </a:solidFill>
            </p:spPr>
          </p:sp>
          <p:sp>
            <p:nvSpPr>
              <p:cNvPr id="10" name="Freeform 10"/>
              <p:cNvSpPr/>
              <p:nvPr/>
            </p:nvSpPr>
            <p:spPr>
              <a:xfrm>
                <a:off x="-13650" y="44053"/>
                <a:ext cx="1283650" cy="2433788"/>
              </a:xfrm>
              <a:custGeom>
                <a:avLst/>
                <a:gdLst/>
                <a:ahLst/>
                <a:cxnLst/>
                <a:rect l="l" t="t" r="r" b="b"/>
                <a:pathLst>
                  <a:path w="1283650" h="2433788">
                    <a:moveTo>
                      <a:pt x="891198" y="2433789"/>
                    </a:moveTo>
                    <a:cubicBezTo>
                      <a:pt x="356779" y="2260145"/>
                      <a:pt x="0" y="1755947"/>
                      <a:pt x="14047" y="1194200"/>
                    </a:cubicBezTo>
                    <a:cubicBezTo>
                      <a:pt x="28093" y="632454"/>
                      <a:pt x="409626" y="146717"/>
                      <a:pt x="952056" y="0"/>
                    </a:cubicBezTo>
                    <a:lnTo>
                      <a:pt x="1283650" y="1225947"/>
                    </a:lnTo>
                    <a:close/>
                  </a:path>
                </a:pathLst>
              </a:custGeom>
              <a:solidFill>
                <a:srgbClr val="2F5F98"/>
              </a:solidFill>
            </p:spPr>
          </p:sp>
          <p:sp>
            <p:nvSpPr>
              <p:cNvPr id="11" name="Freeform 11"/>
              <p:cNvSpPr/>
              <p:nvPr/>
            </p:nvSpPr>
            <p:spPr>
              <a:xfrm>
                <a:off x="877548" y="0"/>
                <a:ext cx="392452" cy="1270000"/>
              </a:xfrm>
              <a:custGeom>
                <a:avLst/>
                <a:gdLst/>
                <a:ahLst/>
                <a:cxnLst/>
                <a:rect l="l" t="t" r="r" b="b"/>
                <a:pathLst>
                  <a:path w="392452" h="1270000">
                    <a:moveTo>
                      <a:pt x="0" y="62158"/>
                    </a:moveTo>
                    <a:cubicBezTo>
                      <a:pt x="126706" y="20989"/>
                      <a:pt x="259099" y="13"/>
                      <a:pt x="392325" y="0"/>
                    </a:cubicBezTo>
                    <a:lnTo>
                      <a:pt x="392452" y="1270000"/>
                    </a:lnTo>
                    <a:close/>
                  </a:path>
                </a:pathLst>
              </a:custGeom>
              <a:solidFill>
                <a:srgbClr val="31356E"/>
              </a:solidFill>
            </p:spPr>
          </p:sp>
        </p:grpSp>
      </p:grpSp>
      <p:sp>
        <p:nvSpPr>
          <p:cNvPr id="12" name="TextBox 12"/>
          <p:cNvSpPr txBox="1"/>
          <p:nvPr/>
        </p:nvSpPr>
        <p:spPr>
          <a:xfrm>
            <a:off x="6931259" y="463010"/>
            <a:ext cx="4172992" cy="679450"/>
          </a:xfrm>
          <a:prstGeom prst="rect">
            <a:avLst/>
          </a:prstGeom>
        </p:spPr>
        <p:txBody>
          <a:bodyPr lIns="0" tIns="0" rIns="0" bIns="0" rtlCol="0" anchor="t">
            <a:spAutoFit/>
          </a:bodyPr>
          <a:lstStyle/>
          <a:p>
            <a:pPr algn="ctr">
              <a:lnSpc>
                <a:spcPts val="5599"/>
              </a:lnSpc>
              <a:spcBef>
                <a:spcPct val="0"/>
              </a:spcBef>
            </a:pPr>
            <a:r>
              <a:rPr lang="en-US" sz="3999">
                <a:solidFill>
                  <a:srgbClr val="F6F4F1"/>
                </a:solidFill>
                <a:latin typeface="DM Sans Bold Italics"/>
              </a:rPr>
              <a:t>My child’s age is:</a:t>
            </a:r>
          </a:p>
        </p:txBody>
      </p:sp>
      <p:sp>
        <p:nvSpPr>
          <p:cNvPr id="13" name="TextBox 13"/>
          <p:cNvSpPr txBox="1"/>
          <p:nvPr/>
        </p:nvSpPr>
        <p:spPr>
          <a:xfrm>
            <a:off x="9721316" y="1765611"/>
            <a:ext cx="3501550" cy="679450"/>
          </a:xfrm>
          <a:prstGeom prst="rect">
            <a:avLst/>
          </a:prstGeom>
        </p:spPr>
        <p:txBody>
          <a:bodyPr lIns="0" tIns="0" rIns="0" bIns="0" rtlCol="0" anchor="t">
            <a:spAutoFit/>
          </a:bodyPr>
          <a:lstStyle/>
          <a:p>
            <a:pPr algn="ctr">
              <a:lnSpc>
                <a:spcPts val="5599"/>
              </a:lnSpc>
            </a:pPr>
            <a:r>
              <a:rPr lang="en-US" sz="3999">
                <a:solidFill>
                  <a:srgbClr val="F6F4F1"/>
                </a:solidFill>
                <a:latin typeface="DM Sans Bold"/>
              </a:rPr>
              <a:t>0-4 years old</a:t>
            </a:r>
          </a:p>
        </p:txBody>
      </p:sp>
      <p:sp>
        <p:nvSpPr>
          <p:cNvPr id="14" name="TextBox 14"/>
          <p:cNvSpPr txBox="1"/>
          <p:nvPr/>
        </p:nvSpPr>
        <p:spPr>
          <a:xfrm>
            <a:off x="1670337" y="5600773"/>
            <a:ext cx="3949036" cy="679450"/>
          </a:xfrm>
          <a:prstGeom prst="rect">
            <a:avLst/>
          </a:prstGeom>
        </p:spPr>
        <p:txBody>
          <a:bodyPr lIns="0" tIns="0" rIns="0" bIns="0" rtlCol="0" anchor="t">
            <a:spAutoFit/>
          </a:bodyPr>
          <a:lstStyle/>
          <a:p>
            <a:pPr algn="ctr">
              <a:lnSpc>
                <a:spcPts val="5599"/>
              </a:lnSpc>
            </a:pPr>
            <a:r>
              <a:rPr lang="en-US" sz="3999">
                <a:solidFill>
                  <a:srgbClr val="FFFFFF"/>
                </a:solidFill>
                <a:latin typeface="DM Sans Bold"/>
              </a:rPr>
              <a:t>15-17 years old</a:t>
            </a:r>
          </a:p>
        </p:txBody>
      </p:sp>
      <p:sp>
        <p:nvSpPr>
          <p:cNvPr id="15" name="TextBox 15"/>
          <p:cNvSpPr txBox="1"/>
          <p:nvPr/>
        </p:nvSpPr>
        <p:spPr>
          <a:xfrm>
            <a:off x="6458673" y="5501843"/>
            <a:ext cx="1299779" cy="523875"/>
          </a:xfrm>
          <a:prstGeom prst="rect">
            <a:avLst/>
          </a:prstGeom>
        </p:spPr>
        <p:txBody>
          <a:bodyPr lIns="0" tIns="0" rIns="0" bIns="0" rtlCol="0" anchor="t">
            <a:spAutoFit/>
          </a:bodyPr>
          <a:lstStyle/>
          <a:p>
            <a:pPr algn="ctr">
              <a:lnSpc>
                <a:spcPts val="4200"/>
              </a:lnSpc>
            </a:pPr>
            <a:r>
              <a:rPr lang="en-US" sz="3000">
                <a:solidFill>
                  <a:srgbClr val="FFFFFF"/>
                </a:solidFill>
                <a:latin typeface="DM Sans Bold"/>
              </a:rPr>
              <a:t>40%</a:t>
            </a:r>
          </a:p>
        </p:txBody>
      </p:sp>
      <p:sp>
        <p:nvSpPr>
          <p:cNvPr id="16" name="TextBox 16"/>
          <p:cNvSpPr txBox="1"/>
          <p:nvPr/>
        </p:nvSpPr>
        <p:spPr>
          <a:xfrm>
            <a:off x="8637069" y="2981637"/>
            <a:ext cx="961597" cy="523875"/>
          </a:xfrm>
          <a:prstGeom prst="rect">
            <a:avLst/>
          </a:prstGeom>
        </p:spPr>
        <p:txBody>
          <a:bodyPr lIns="0" tIns="0" rIns="0" bIns="0" rtlCol="0" anchor="t">
            <a:spAutoFit/>
          </a:bodyPr>
          <a:lstStyle/>
          <a:p>
            <a:pPr algn="ctr">
              <a:lnSpc>
                <a:spcPts val="4200"/>
              </a:lnSpc>
            </a:pPr>
            <a:r>
              <a:rPr lang="en-US" sz="3000">
                <a:solidFill>
                  <a:srgbClr val="F6F4F1"/>
                </a:solidFill>
                <a:latin typeface="DM Sans Bold"/>
              </a:rPr>
              <a:t>5%</a:t>
            </a:r>
          </a:p>
        </p:txBody>
      </p:sp>
      <p:sp>
        <p:nvSpPr>
          <p:cNvPr id="17" name="TextBox 17"/>
          <p:cNvSpPr txBox="1"/>
          <p:nvPr/>
        </p:nvSpPr>
        <p:spPr>
          <a:xfrm>
            <a:off x="8662806" y="8882452"/>
            <a:ext cx="3825870" cy="679450"/>
          </a:xfrm>
          <a:prstGeom prst="rect">
            <a:avLst/>
          </a:prstGeom>
        </p:spPr>
        <p:txBody>
          <a:bodyPr lIns="0" tIns="0" rIns="0" bIns="0" rtlCol="0" anchor="t">
            <a:spAutoFit/>
          </a:bodyPr>
          <a:lstStyle/>
          <a:p>
            <a:pPr algn="ctr">
              <a:lnSpc>
                <a:spcPts val="5599"/>
              </a:lnSpc>
            </a:pPr>
            <a:r>
              <a:rPr lang="en-US" sz="3999">
                <a:solidFill>
                  <a:srgbClr val="FFFFFF"/>
                </a:solidFill>
                <a:latin typeface="DM Sans Bold"/>
              </a:rPr>
              <a:t>12-14 years old</a:t>
            </a:r>
          </a:p>
        </p:txBody>
      </p:sp>
      <p:sp>
        <p:nvSpPr>
          <p:cNvPr id="18" name="TextBox 18"/>
          <p:cNvSpPr txBox="1"/>
          <p:nvPr/>
        </p:nvSpPr>
        <p:spPr>
          <a:xfrm>
            <a:off x="13013442" y="5190693"/>
            <a:ext cx="3661366" cy="679450"/>
          </a:xfrm>
          <a:prstGeom prst="rect">
            <a:avLst/>
          </a:prstGeom>
        </p:spPr>
        <p:txBody>
          <a:bodyPr lIns="0" tIns="0" rIns="0" bIns="0" rtlCol="0" anchor="t">
            <a:spAutoFit/>
          </a:bodyPr>
          <a:lstStyle/>
          <a:p>
            <a:pPr algn="ctr">
              <a:lnSpc>
                <a:spcPts val="5599"/>
              </a:lnSpc>
            </a:pPr>
            <a:r>
              <a:rPr lang="en-US" sz="3999">
                <a:solidFill>
                  <a:srgbClr val="FFFFFF"/>
                </a:solidFill>
                <a:latin typeface="DM Sans Bold"/>
              </a:rPr>
              <a:t>5-11 years old</a:t>
            </a:r>
          </a:p>
        </p:txBody>
      </p:sp>
      <p:sp>
        <p:nvSpPr>
          <p:cNvPr id="19" name="TextBox 19"/>
          <p:cNvSpPr txBox="1"/>
          <p:nvPr/>
        </p:nvSpPr>
        <p:spPr>
          <a:xfrm>
            <a:off x="9505981" y="2981637"/>
            <a:ext cx="764715" cy="523875"/>
          </a:xfrm>
          <a:prstGeom prst="rect">
            <a:avLst/>
          </a:prstGeom>
        </p:spPr>
        <p:txBody>
          <a:bodyPr lIns="0" tIns="0" rIns="0" bIns="0" rtlCol="0" anchor="t">
            <a:spAutoFit/>
          </a:bodyPr>
          <a:lstStyle/>
          <a:p>
            <a:pPr algn="ctr">
              <a:lnSpc>
                <a:spcPts val="4200"/>
              </a:lnSpc>
            </a:pPr>
            <a:r>
              <a:rPr lang="en-US" sz="3000">
                <a:solidFill>
                  <a:srgbClr val="FFFFFF"/>
                </a:solidFill>
                <a:latin typeface="DM Sans Bold"/>
              </a:rPr>
              <a:t>5%</a:t>
            </a:r>
          </a:p>
        </p:txBody>
      </p:sp>
      <p:sp>
        <p:nvSpPr>
          <p:cNvPr id="20" name="TextBox 20"/>
          <p:cNvSpPr txBox="1"/>
          <p:nvPr/>
        </p:nvSpPr>
        <p:spPr>
          <a:xfrm>
            <a:off x="10680215" y="5610298"/>
            <a:ext cx="1317702" cy="523875"/>
          </a:xfrm>
          <a:prstGeom prst="rect">
            <a:avLst/>
          </a:prstGeom>
        </p:spPr>
        <p:txBody>
          <a:bodyPr lIns="0" tIns="0" rIns="0" bIns="0" rtlCol="0" anchor="t">
            <a:spAutoFit/>
          </a:bodyPr>
          <a:lstStyle/>
          <a:p>
            <a:pPr algn="ctr">
              <a:lnSpc>
                <a:spcPts val="4200"/>
              </a:lnSpc>
            </a:pPr>
            <a:r>
              <a:rPr lang="en-US" sz="3000">
                <a:solidFill>
                  <a:srgbClr val="000000"/>
                </a:solidFill>
                <a:latin typeface="DM Sans Bold"/>
              </a:rPr>
              <a:t>40%</a:t>
            </a:r>
          </a:p>
        </p:txBody>
      </p:sp>
      <p:sp>
        <p:nvSpPr>
          <p:cNvPr id="21" name="TextBox 21"/>
          <p:cNvSpPr txBox="1"/>
          <p:nvPr/>
        </p:nvSpPr>
        <p:spPr>
          <a:xfrm>
            <a:off x="4827497" y="1765611"/>
            <a:ext cx="4190258" cy="679450"/>
          </a:xfrm>
          <a:prstGeom prst="rect">
            <a:avLst/>
          </a:prstGeom>
        </p:spPr>
        <p:txBody>
          <a:bodyPr lIns="0" tIns="0" rIns="0" bIns="0" rtlCol="0" anchor="t">
            <a:spAutoFit/>
          </a:bodyPr>
          <a:lstStyle/>
          <a:p>
            <a:pPr algn="ctr">
              <a:lnSpc>
                <a:spcPts val="5599"/>
              </a:lnSpc>
            </a:pPr>
            <a:r>
              <a:rPr lang="en-US" sz="3999">
                <a:solidFill>
                  <a:srgbClr val="F6F4F1"/>
                </a:solidFill>
                <a:latin typeface="DM Sans Bold"/>
              </a:rPr>
              <a:t>18-21 years old</a:t>
            </a:r>
          </a:p>
        </p:txBody>
      </p:sp>
      <p:sp>
        <p:nvSpPr>
          <p:cNvPr id="22" name="TextBox 22"/>
          <p:cNvSpPr txBox="1"/>
          <p:nvPr/>
        </p:nvSpPr>
        <p:spPr>
          <a:xfrm>
            <a:off x="9049928" y="7569550"/>
            <a:ext cx="912105" cy="523875"/>
          </a:xfrm>
          <a:prstGeom prst="rect">
            <a:avLst/>
          </a:prstGeom>
        </p:spPr>
        <p:txBody>
          <a:bodyPr lIns="0" tIns="0" rIns="0" bIns="0" rtlCol="0" anchor="t">
            <a:spAutoFit/>
          </a:bodyPr>
          <a:lstStyle/>
          <a:p>
            <a:pPr algn="ctr">
              <a:lnSpc>
                <a:spcPts val="4200"/>
              </a:lnSpc>
            </a:pPr>
            <a:r>
              <a:rPr lang="en-US" sz="3000">
                <a:solidFill>
                  <a:srgbClr val="FFFFFF"/>
                </a:solidFill>
                <a:latin typeface="DM Sans Bold"/>
              </a:rPr>
              <a:t>10%</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73158"/>
        </a:solidFill>
        <a:effectLst/>
      </p:bgPr>
    </p:bg>
    <p:spTree>
      <p:nvGrpSpPr>
        <p:cNvPr id="1" name=""/>
        <p:cNvGrpSpPr/>
        <p:nvPr/>
      </p:nvGrpSpPr>
      <p:grpSpPr>
        <a:xfrm>
          <a:off x="0" y="0"/>
          <a:ext cx="0" cy="0"/>
          <a:chOff x="0" y="0"/>
          <a:chExt cx="0" cy="0"/>
        </a:xfrm>
      </p:grpSpPr>
      <p:grpSp>
        <p:nvGrpSpPr>
          <p:cNvPr id="2" name="Group 2"/>
          <p:cNvGrpSpPr/>
          <p:nvPr/>
        </p:nvGrpSpPr>
        <p:grpSpPr>
          <a:xfrm>
            <a:off x="566400" y="2119247"/>
            <a:ext cx="17011409" cy="7780168"/>
            <a:chOff x="0" y="0"/>
            <a:chExt cx="5798127" cy="2651773"/>
          </a:xfrm>
        </p:grpSpPr>
        <p:sp>
          <p:nvSpPr>
            <p:cNvPr id="3" name="Freeform 3"/>
            <p:cNvSpPr/>
            <p:nvPr/>
          </p:nvSpPr>
          <p:spPr>
            <a:xfrm>
              <a:off x="0" y="0"/>
              <a:ext cx="5798127" cy="2651773"/>
            </a:xfrm>
            <a:custGeom>
              <a:avLst/>
              <a:gdLst/>
              <a:ahLst/>
              <a:cxnLst/>
              <a:rect l="l" t="t" r="r" b="b"/>
              <a:pathLst>
                <a:path w="5798127" h="2651773">
                  <a:moveTo>
                    <a:pt x="17687" y="0"/>
                  </a:moveTo>
                  <a:lnTo>
                    <a:pt x="5780440" y="0"/>
                  </a:lnTo>
                  <a:cubicBezTo>
                    <a:pt x="5790209" y="0"/>
                    <a:pt x="5798127" y="7919"/>
                    <a:pt x="5798127" y="17687"/>
                  </a:cubicBezTo>
                  <a:lnTo>
                    <a:pt x="5798127" y="2634087"/>
                  </a:lnTo>
                  <a:cubicBezTo>
                    <a:pt x="5798127" y="2643855"/>
                    <a:pt x="5790209" y="2651773"/>
                    <a:pt x="5780440" y="2651773"/>
                  </a:cubicBezTo>
                  <a:lnTo>
                    <a:pt x="17687" y="2651773"/>
                  </a:lnTo>
                  <a:cubicBezTo>
                    <a:pt x="7919" y="2651773"/>
                    <a:pt x="0" y="2643855"/>
                    <a:pt x="0" y="2634087"/>
                  </a:cubicBezTo>
                  <a:lnTo>
                    <a:pt x="0" y="17687"/>
                  </a:lnTo>
                  <a:cubicBezTo>
                    <a:pt x="0" y="7919"/>
                    <a:pt x="7919" y="0"/>
                    <a:pt x="17687" y="0"/>
                  </a:cubicBezTo>
                  <a:close/>
                </a:path>
              </a:pathLst>
            </a:custGeom>
            <a:solidFill>
              <a:srgbClr val="2F5F98"/>
            </a:solidFill>
          </p:spPr>
        </p:sp>
        <p:sp>
          <p:nvSpPr>
            <p:cNvPr id="4" name="TextBox 4"/>
            <p:cNvSpPr txBox="1"/>
            <p:nvPr/>
          </p:nvSpPr>
          <p:spPr>
            <a:xfrm>
              <a:off x="0" y="-28575"/>
              <a:ext cx="5798127" cy="2680348"/>
            </a:xfrm>
            <a:prstGeom prst="rect">
              <a:avLst/>
            </a:prstGeom>
          </p:spPr>
          <p:txBody>
            <a:bodyPr lIns="51955" tIns="51955" rIns="51955" bIns="51955" rtlCol="0" anchor="ctr"/>
            <a:lstStyle/>
            <a:p>
              <a:pPr algn="ctr">
                <a:lnSpc>
                  <a:spcPts val="2004"/>
                </a:lnSpc>
              </a:pPr>
              <a:endParaRPr/>
            </a:p>
          </p:txBody>
        </p:sp>
      </p:grpSp>
      <p:graphicFrame>
        <p:nvGraphicFramePr>
          <p:cNvPr id="5" name="Table 5"/>
          <p:cNvGraphicFramePr>
            <a:graphicFrameLocks noGrp="1"/>
          </p:cNvGraphicFramePr>
          <p:nvPr/>
        </p:nvGraphicFramePr>
        <p:xfrm>
          <a:off x="566400" y="2337744"/>
          <a:ext cx="16925698" cy="7501481"/>
        </p:xfrm>
        <a:graphic>
          <a:graphicData uri="http://schemas.openxmlformats.org/drawingml/2006/table">
            <a:tbl>
              <a:tblPr/>
              <a:tblGrid>
                <a:gridCol w="9681455">
                  <a:extLst>
                    <a:ext uri="{9D8B030D-6E8A-4147-A177-3AD203B41FA5}">
                      <a16:colId xmlns:a16="http://schemas.microsoft.com/office/drawing/2014/main" val="20000"/>
                    </a:ext>
                  </a:extLst>
                </a:gridCol>
                <a:gridCol w="7244243">
                  <a:extLst>
                    <a:ext uri="{9D8B030D-6E8A-4147-A177-3AD203B41FA5}">
                      <a16:colId xmlns:a16="http://schemas.microsoft.com/office/drawing/2014/main" val="20001"/>
                    </a:ext>
                  </a:extLst>
                </a:gridCol>
              </a:tblGrid>
              <a:tr h="1079831">
                <a:tc>
                  <a:txBody>
                    <a:bodyPr/>
                    <a:lstStyle/>
                    <a:p>
                      <a:pPr algn="ctr">
                        <a:lnSpc>
                          <a:spcPts val="3959"/>
                        </a:lnSpc>
                        <a:defRPr/>
                      </a:pPr>
                      <a:r>
                        <a:rPr lang="en-US" sz="3999">
                          <a:solidFill>
                            <a:srgbClr val="FFFFFF"/>
                          </a:solidFill>
                          <a:latin typeface="Canva Sans 2 Bold"/>
                        </a:rPr>
                        <a:t>American Indian/Alaska Native</a:t>
                      </a:r>
                      <a:endParaRPr lang="en-US" sz="1100"/>
                    </a:p>
                  </a:txBody>
                  <a:tcPr marL="126639" marR="126639" marT="126639" marB="126639" anchor="ctr">
                    <a:lnL w="29224" cap="flat" cmpd="sng" algn="ctr">
                      <a:solidFill>
                        <a:srgbClr val="2F5F98"/>
                      </a:solidFill>
                      <a:prstDash val="solid"/>
                      <a:round/>
                      <a:headEnd type="none" w="med" len="med"/>
                      <a:tailEnd type="none" w="med" len="med"/>
                    </a:lnL>
                    <a:lnR w="29224" cap="flat" cmpd="sng" algn="ctr">
                      <a:solidFill>
                        <a:srgbClr val="2F5F98"/>
                      </a:solidFill>
                      <a:prstDash val="solid"/>
                      <a:round/>
                      <a:headEnd type="none" w="med" len="med"/>
                      <a:tailEnd type="none" w="med" len="med"/>
                    </a:lnR>
                    <a:lnT w="29224" cap="flat" cmpd="sng" algn="ctr">
                      <a:solidFill>
                        <a:srgbClr val="2F5F98"/>
                      </a:solidFill>
                      <a:prstDash val="solid"/>
                      <a:round/>
                      <a:headEnd type="none" w="med" len="med"/>
                      <a:tailEnd type="none" w="med" len="med"/>
                    </a:lnT>
                    <a:lnB w="29224" cap="flat" cmpd="sng" algn="ctr">
                      <a:solidFill>
                        <a:srgbClr val="2F5F98"/>
                      </a:solidFill>
                      <a:prstDash val="solid"/>
                      <a:round/>
                      <a:headEnd type="none" w="med" len="med"/>
                      <a:tailEnd type="none" w="med" len="med"/>
                    </a:lnB>
                  </a:tcPr>
                </a:tc>
                <a:tc>
                  <a:txBody>
                    <a:bodyPr/>
                    <a:lstStyle/>
                    <a:p>
                      <a:pPr algn="ctr">
                        <a:lnSpc>
                          <a:spcPts val="3959"/>
                        </a:lnSpc>
                        <a:defRPr/>
                      </a:pPr>
                      <a:r>
                        <a:rPr lang="en-US" sz="3999">
                          <a:solidFill>
                            <a:srgbClr val="FFFFFF"/>
                          </a:solidFill>
                          <a:latin typeface="Canva Sans 2 Bold"/>
                        </a:rPr>
                        <a:t>0%</a:t>
                      </a:r>
                      <a:endParaRPr lang="en-US" sz="1100"/>
                    </a:p>
                  </a:txBody>
                  <a:tcPr marL="126639" marR="126639" marT="126639" marB="126639" anchor="ctr">
                    <a:lnL w="29224" cap="flat" cmpd="sng" algn="ctr">
                      <a:solidFill>
                        <a:srgbClr val="2F5F98"/>
                      </a:solidFill>
                      <a:prstDash val="solid"/>
                      <a:round/>
                      <a:headEnd type="none" w="med" len="med"/>
                      <a:tailEnd type="none" w="med" len="med"/>
                    </a:lnL>
                    <a:lnR w="19483" cap="flat" cmpd="sng" algn="ctr">
                      <a:solidFill>
                        <a:srgbClr val="2F5F98"/>
                      </a:solidFill>
                      <a:prstDash val="solid"/>
                      <a:round/>
                      <a:headEnd type="none" w="med" len="med"/>
                      <a:tailEnd type="none" w="med" len="med"/>
                    </a:lnR>
                    <a:lnT w="19483" cap="flat" cmpd="sng" algn="ctr">
                      <a:solidFill>
                        <a:srgbClr val="2F5F98"/>
                      </a:solidFill>
                      <a:prstDash val="solid"/>
                      <a:round/>
                      <a:headEnd type="none" w="med" len="med"/>
                      <a:tailEnd type="none" w="med" len="med"/>
                    </a:lnT>
                    <a:lnB w="19483" cap="flat" cmpd="sng" algn="ctr">
                      <a:solidFill>
                        <a:srgbClr val="2F5F98"/>
                      </a:solidFill>
                      <a:prstDash val="solid"/>
                      <a:round/>
                      <a:headEnd type="none" w="med" len="med"/>
                      <a:tailEnd type="none" w="med" len="med"/>
                    </a:lnB>
                  </a:tcPr>
                </a:tc>
                <a:extLst>
                  <a:ext uri="{0D108BD9-81ED-4DB2-BD59-A6C34878D82A}">
                    <a16:rowId xmlns:a16="http://schemas.microsoft.com/office/drawing/2014/main" val="10000"/>
                  </a:ext>
                </a:extLst>
              </a:tr>
              <a:tr h="1070275">
                <a:tc>
                  <a:txBody>
                    <a:bodyPr/>
                    <a:lstStyle/>
                    <a:p>
                      <a:pPr algn="ctr">
                        <a:lnSpc>
                          <a:spcPts val="3959"/>
                        </a:lnSpc>
                        <a:defRPr/>
                      </a:pPr>
                      <a:r>
                        <a:rPr lang="en-US" sz="3999">
                          <a:solidFill>
                            <a:srgbClr val="FFFFFF"/>
                          </a:solidFill>
                          <a:latin typeface="Canva Sans 2 Bold"/>
                        </a:rPr>
                        <a:t>Asian/Asian American</a:t>
                      </a:r>
                      <a:endParaRPr lang="en-US" sz="1100"/>
                    </a:p>
                  </a:txBody>
                  <a:tcPr marL="126639" marR="126639" marT="126639" marB="126639" anchor="ctr">
                    <a:lnL w="19483" cap="flat" cmpd="sng" algn="ctr">
                      <a:solidFill>
                        <a:srgbClr val="2F5F98"/>
                      </a:solidFill>
                      <a:prstDash val="solid"/>
                      <a:round/>
                      <a:headEnd type="none" w="med" len="med"/>
                      <a:tailEnd type="none" w="med" len="med"/>
                    </a:lnL>
                    <a:lnR w="19483" cap="flat" cmpd="sng" algn="ctr">
                      <a:solidFill>
                        <a:srgbClr val="2F5F98"/>
                      </a:solidFill>
                      <a:prstDash val="solid"/>
                      <a:round/>
                      <a:headEnd type="none" w="med" len="med"/>
                      <a:tailEnd type="none" w="med" len="med"/>
                    </a:lnR>
                    <a:lnT w="29224" cap="flat" cmpd="sng" algn="ctr">
                      <a:solidFill>
                        <a:srgbClr val="2F5F98"/>
                      </a:solidFill>
                      <a:prstDash val="solid"/>
                      <a:round/>
                      <a:headEnd type="none" w="med" len="med"/>
                      <a:tailEnd type="none" w="med" len="med"/>
                    </a:lnT>
                    <a:lnB w="19483" cap="flat" cmpd="sng" algn="ctr">
                      <a:solidFill>
                        <a:srgbClr val="2F5F98"/>
                      </a:solidFill>
                      <a:prstDash val="solid"/>
                      <a:round/>
                      <a:headEnd type="none" w="med" len="med"/>
                      <a:tailEnd type="none" w="med" len="med"/>
                    </a:lnB>
                  </a:tcPr>
                </a:tc>
                <a:tc>
                  <a:txBody>
                    <a:bodyPr/>
                    <a:lstStyle/>
                    <a:p>
                      <a:pPr algn="ctr">
                        <a:lnSpc>
                          <a:spcPts val="3959"/>
                        </a:lnSpc>
                        <a:defRPr/>
                      </a:pPr>
                      <a:r>
                        <a:rPr lang="en-US" sz="3999">
                          <a:solidFill>
                            <a:srgbClr val="FFFFFF"/>
                          </a:solidFill>
                          <a:latin typeface="Canva Sans 2 Bold"/>
                        </a:rPr>
                        <a:t>4%</a:t>
                      </a:r>
                      <a:endParaRPr lang="en-US" sz="1100"/>
                    </a:p>
                  </a:txBody>
                  <a:tcPr marL="126639" marR="126639" marT="126639" marB="126639" anchor="ctr">
                    <a:lnL w="19483" cap="flat" cmpd="sng" algn="ctr">
                      <a:solidFill>
                        <a:srgbClr val="2F5F98"/>
                      </a:solidFill>
                      <a:prstDash val="solid"/>
                      <a:round/>
                      <a:headEnd type="none" w="med" len="med"/>
                      <a:tailEnd type="none" w="med" len="med"/>
                    </a:lnL>
                    <a:lnR w="19483" cap="flat" cmpd="sng" algn="ctr">
                      <a:solidFill>
                        <a:srgbClr val="2F5F98"/>
                      </a:solidFill>
                      <a:prstDash val="solid"/>
                      <a:round/>
                      <a:headEnd type="none" w="med" len="med"/>
                      <a:tailEnd type="none" w="med" len="med"/>
                    </a:lnR>
                    <a:lnT w="19483" cap="flat" cmpd="sng" algn="ctr">
                      <a:solidFill>
                        <a:srgbClr val="2F5F98"/>
                      </a:solidFill>
                      <a:prstDash val="solid"/>
                      <a:round/>
                      <a:headEnd type="none" w="med" len="med"/>
                      <a:tailEnd type="none" w="med" len="med"/>
                    </a:lnT>
                    <a:lnB w="19483" cap="flat" cmpd="sng" algn="ctr">
                      <a:solidFill>
                        <a:srgbClr val="2F5F98"/>
                      </a:solidFill>
                      <a:prstDash val="solid"/>
                      <a:round/>
                      <a:headEnd type="none" w="med" len="med"/>
                      <a:tailEnd type="none" w="med" len="med"/>
                    </a:lnB>
                  </a:tcPr>
                </a:tc>
                <a:extLst>
                  <a:ext uri="{0D108BD9-81ED-4DB2-BD59-A6C34878D82A}">
                    <a16:rowId xmlns:a16="http://schemas.microsoft.com/office/drawing/2014/main" val="10001"/>
                  </a:ext>
                </a:extLst>
              </a:tr>
              <a:tr h="1070275">
                <a:tc>
                  <a:txBody>
                    <a:bodyPr/>
                    <a:lstStyle/>
                    <a:p>
                      <a:pPr algn="ctr">
                        <a:lnSpc>
                          <a:spcPts val="3959"/>
                        </a:lnSpc>
                        <a:defRPr/>
                      </a:pPr>
                      <a:r>
                        <a:rPr lang="en-US" sz="3999">
                          <a:solidFill>
                            <a:srgbClr val="FFFFFF"/>
                          </a:solidFill>
                          <a:latin typeface="Canva Sans 2 Bold"/>
                        </a:rPr>
                        <a:t>Black/African American</a:t>
                      </a:r>
                      <a:endParaRPr lang="en-US" sz="1100"/>
                    </a:p>
                  </a:txBody>
                  <a:tcPr marL="126639" marR="126639" marT="126639" marB="126639" anchor="ctr">
                    <a:lnL w="19483" cap="flat" cmpd="sng" algn="ctr">
                      <a:solidFill>
                        <a:srgbClr val="2F5F98"/>
                      </a:solidFill>
                      <a:prstDash val="solid"/>
                      <a:round/>
                      <a:headEnd type="none" w="med" len="med"/>
                      <a:tailEnd type="none" w="med" len="med"/>
                    </a:lnL>
                    <a:lnR w="19483" cap="flat" cmpd="sng" algn="ctr">
                      <a:solidFill>
                        <a:srgbClr val="2F5F98"/>
                      </a:solidFill>
                      <a:prstDash val="solid"/>
                      <a:round/>
                      <a:headEnd type="none" w="med" len="med"/>
                      <a:tailEnd type="none" w="med" len="med"/>
                    </a:lnR>
                    <a:lnT w="19483" cap="flat" cmpd="sng" algn="ctr">
                      <a:solidFill>
                        <a:srgbClr val="2F5F98"/>
                      </a:solidFill>
                      <a:prstDash val="solid"/>
                      <a:round/>
                      <a:headEnd type="none" w="med" len="med"/>
                      <a:tailEnd type="none" w="med" len="med"/>
                    </a:lnT>
                    <a:lnB w="19483" cap="flat" cmpd="sng" algn="ctr">
                      <a:solidFill>
                        <a:srgbClr val="2F5F98"/>
                      </a:solidFill>
                      <a:prstDash val="solid"/>
                      <a:round/>
                      <a:headEnd type="none" w="med" len="med"/>
                      <a:tailEnd type="none" w="med" len="med"/>
                    </a:lnB>
                  </a:tcPr>
                </a:tc>
                <a:tc>
                  <a:txBody>
                    <a:bodyPr/>
                    <a:lstStyle/>
                    <a:p>
                      <a:pPr algn="ctr">
                        <a:lnSpc>
                          <a:spcPts val="3959"/>
                        </a:lnSpc>
                        <a:defRPr/>
                      </a:pPr>
                      <a:r>
                        <a:rPr lang="en-US" sz="3999">
                          <a:solidFill>
                            <a:srgbClr val="FFFFFF"/>
                          </a:solidFill>
                          <a:latin typeface="Canva Sans 2 Bold"/>
                        </a:rPr>
                        <a:t>8%</a:t>
                      </a:r>
                      <a:endParaRPr lang="en-US" sz="1100"/>
                    </a:p>
                  </a:txBody>
                  <a:tcPr marL="126639" marR="126639" marT="126639" marB="126639" anchor="ctr">
                    <a:lnL w="19483" cap="flat" cmpd="sng" algn="ctr">
                      <a:solidFill>
                        <a:srgbClr val="2F5F98"/>
                      </a:solidFill>
                      <a:prstDash val="solid"/>
                      <a:round/>
                      <a:headEnd type="none" w="med" len="med"/>
                      <a:tailEnd type="none" w="med" len="med"/>
                    </a:lnL>
                    <a:lnR w="19483" cap="flat" cmpd="sng" algn="ctr">
                      <a:solidFill>
                        <a:srgbClr val="2F5F98"/>
                      </a:solidFill>
                      <a:prstDash val="solid"/>
                      <a:round/>
                      <a:headEnd type="none" w="med" len="med"/>
                      <a:tailEnd type="none" w="med" len="med"/>
                    </a:lnR>
                    <a:lnT w="19483" cap="flat" cmpd="sng" algn="ctr">
                      <a:solidFill>
                        <a:srgbClr val="2F5F98"/>
                      </a:solidFill>
                      <a:prstDash val="solid"/>
                      <a:round/>
                      <a:headEnd type="none" w="med" len="med"/>
                      <a:tailEnd type="none" w="med" len="med"/>
                    </a:lnT>
                    <a:lnB w="19483" cap="flat" cmpd="sng" algn="ctr">
                      <a:solidFill>
                        <a:srgbClr val="2F5F98"/>
                      </a:solidFill>
                      <a:prstDash val="solid"/>
                      <a:round/>
                      <a:headEnd type="none" w="med" len="med"/>
                      <a:tailEnd type="none" w="med" len="med"/>
                    </a:lnB>
                  </a:tcPr>
                </a:tc>
                <a:extLst>
                  <a:ext uri="{0D108BD9-81ED-4DB2-BD59-A6C34878D82A}">
                    <a16:rowId xmlns:a16="http://schemas.microsoft.com/office/drawing/2014/main" val="10002"/>
                  </a:ext>
                </a:extLst>
              </a:tr>
              <a:tr h="1070275">
                <a:tc>
                  <a:txBody>
                    <a:bodyPr/>
                    <a:lstStyle/>
                    <a:p>
                      <a:pPr algn="ctr">
                        <a:lnSpc>
                          <a:spcPts val="3959"/>
                        </a:lnSpc>
                        <a:defRPr/>
                      </a:pPr>
                      <a:r>
                        <a:rPr lang="en-US" sz="3999">
                          <a:solidFill>
                            <a:srgbClr val="FFFFFF"/>
                          </a:solidFill>
                          <a:latin typeface="Canva Sans 2 Bold"/>
                        </a:rPr>
                        <a:t>Hispanic/Latino</a:t>
                      </a:r>
                      <a:endParaRPr lang="en-US" sz="1100"/>
                    </a:p>
                  </a:txBody>
                  <a:tcPr marL="126639" marR="126639" marT="126639" marB="126639" anchor="ctr">
                    <a:lnL w="19483" cap="flat" cmpd="sng" algn="ctr">
                      <a:solidFill>
                        <a:srgbClr val="2F5F98"/>
                      </a:solidFill>
                      <a:prstDash val="solid"/>
                      <a:round/>
                      <a:headEnd type="none" w="med" len="med"/>
                      <a:tailEnd type="none" w="med" len="med"/>
                    </a:lnL>
                    <a:lnR w="19483" cap="flat" cmpd="sng" algn="ctr">
                      <a:solidFill>
                        <a:srgbClr val="2F5F98"/>
                      </a:solidFill>
                      <a:prstDash val="solid"/>
                      <a:round/>
                      <a:headEnd type="none" w="med" len="med"/>
                      <a:tailEnd type="none" w="med" len="med"/>
                    </a:lnR>
                    <a:lnT w="19483" cap="flat" cmpd="sng" algn="ctr">
                      <a:solidFill>
                        <a:srgbClr val="2F5F98"/>
                      </a:solidFill>
                      <a:prstDash val="solid"/>
                      <a:round/>
                      <a:headEnd type="none" w="med" len="med"/>
                      <a:tailEnd type="none" w="med" len="med"/>
                    </a:lnT>
                    <a:lnB w="19483" cap="flat" cmpd="sng" algn="ctr">
                      <a:solidFill>
                        <a:srgbClr val="2F5F98"/>
                      </a:solidFill>
                      <a:prstDash val="solid"/>
                      <a:round/>
                      <a:headEnd type="none" w="med" len="med"/>
                      <a:tailEnd type="none" w="med" len="med"/>
                    </a:lnB>
                  </a:tcPr>
                </a:tc>
                <a:tc>
                  <a:txBody>
                    <a:bodyPr/>
                    <a:lstStyle/>
                    <a:p>
                      <a:pPr algn="ctr">
                        <a:lnSpc>
                          <a:spcPts val="3959"/>
                        </a:lnSpc>
                        <a:defRPr/>
                      </a:pPr>
                      <a:r>
                        <a:rPr lang="en-US" sz="3999">
                          <a:solidFill>
                            <a:srgbClr val="FFFFFF"/>
                          </a:solidFill>
                          <a:latin typeface="Canva Sans 2 Bold"/>
                        </a:rPr>
                        <a:t>4%</a:t>
                      </a:r>
                      <a:endParaRPr lang="en-US" sz="1100"/>
                    </a:p>
                  </a:txBody>
                  <a:tcPr marL="126639" marR="126639" marT="126639" marB="126639" anchor="ctr">
                    <a:lnL w="19483" cap="flat" cmpd="sng" algn="ctr">
                      <a:solidFill>
                        <a:srgbClr val="2F5F98"/>
                      </a:solidFill>
                      <a:prstDash val="solid"/>
                      <a:round/>
                      <a:headEnd type="none" w="med" len="med"/>
                      <a:tailEnd type="none" w="med" len="med"/>
                    </a:lnL>
                    <a:lnR w="19483" cap="flat" cmpd="sng" algn="ctr">
                      <a:solidFill>
                        <a:srgbClr val="2F5F98"/>
                      </a:solidFill>
                      <a:prstDash val="solid"/>
                      <a:round/>
                      <a:headEnd type="none" w="med" len="med"/>
                      <a:tailEnd type="none" w="med" len="med"/>
                    </a:lnR>
                    <a:lnT w="19483" cap="flat" cmpd="sng" algn="ctr">
                      <a:solidFill>
                        <a:srgbClr val="2F5F98"/>
                      </a:solidFill>
                      <a:prstDash val="solid"/>
                      <a:round/>
                      <a:headEnd type="none" w="med" len="med"/>
                      <a:tailEnd type="none" w="med" len="med"/>
                    </a:lnT>
                    <a:lnB w="19483" cap="flat" cmpd="sng" algn="ctr">
                      <a:solidFill>
                        <a:srgbClr val="2F5F98"/>
                      </a:solidFill>
                      <a:prstDash val="solid"/>
                      <a:round/>
                      <a:headEnd type="none" w="med" len="med"/>
                      <a:tailEnd type="none" w="med" len="med"/>
                    </a:lnB>
                  </a:tcPr>
                </a:tc>
                <a:extLst>
                  <a:ext uri="{0D108BD9-81ED-4DB2-BD59-A6C34878D82A}">
                    <a16:rowId xmlns:a16="http://schemas.microsoft.com/office/drawing/2014/main" val="10003"/>
                  </a:ext>
                </a:extLst>
              </a:tr>
              <a:tr h="1070275">
                <a:tc>
                  <a:txBody>
                    <a:bodyPr/>
                    <a:lstStyle/>
                    <a:p>
                      <a:pPr algn="ctr">
                        <a:lnSpc>
                          <a:spcPts val="3959"/>
                        </a:lnSpc>
                        <a:defRPr/>
                      </a:pPr>
                      <a:r>
                        <a:rPr lang="en-US" sz="3999">
                          <a:solidFill>
                            <a:srgbClr val="FFFFFF"/>
                          </a:solidFill>
                          <a:latin typeface="Canva Sans 2 Bold"/>
                        </a:rPr>
                        <a:t>Native Hawaiian/Pacific Islander</a:t>
                      </a:r>
                      <a:endParaRPr lang="en-US" sz="1100"/>
                    </a:p>
                  </a:txBody>
                  <a:tcPr marL="126639" marR="126639" marT="126639" marB="126639" anchor="ctr">
                    <a:lnL w="19483" cap="flat" cmpd="sng" algn="ctr">
                      <a:solidFill>
                        <a:srgbClr val="2F5F98"/>
                      </a:solidFill>
                      <a:prstDash val="solid"/>
                      <a:round/>
                      <a:headEnd type="none" w="med" len="med"/>
                      <a:tailEnd type="none" w="med" len="med"/>
                    </a:lnL>
                    <a:lnR w="19483" cap="flat" cmpd="sng" algn="ctr">
                      <a:solidFill>
                        <a:srgbClr val="2F5F98"/>
                      </a:solidFill>
                      <a:prstDash val="solid"/>
                      <a:round/>
                      <a:headEnd type="none" w="med" len="med"/>
                      <a:tailEnd type="none" w="med" len="med"/>
                    </a:lnR>
                    <a:lnT w="19483" cap="flat" cmpd="sng" algn="ctr">
                      <a:solidFill>
                        <a:srgbClr val="2F5F98"/>
                      </a:solidFill>
                      <a:prstDash val="solid"/>
                      <a:round/>
                      <a:headEnd type="none" w="med" len="med"/>
                      <a:tailEnd type="none" w="med" len="med"/>
                    </a:lnT>
                    <a:lnB w="19483" cap="flat" cmpd="sng" algn="ctr">
                      <a:solidFill>
                        <a:srgbClr val="2F5F98"/>
                      </a:solidFill>
                      <a:prstDash val="solid"/>
                      <a:round/>
                      <a:headEnd type="none" w="med" len="med"/>
                      <a:tailEnd type="none" w="med" len="med"/>
                    </a:lnB>
                  </a:tcPr>
                </a:tc>
                <a:tc>
                  <a:txBody>
                    <a:bodyPr/>
                    <a:lstStyle/>
                    <a:p>
                      <a:pPr algn="ctr">
                        <a:lnSpc>
                          <a:spcPts val="3959"/>
                        </a:lnSpc>
                        <a:defRPr/>
                      </a:pPr>
                      <a:r>
                        <a:rPr lang="en-US" sz="3999">
                          <a:solidFill>
                            <a:srgbClr val="FFFFFF"/>
                          </a:solidFill>
                          <a:latin typeface="Canva Sans 2 Bold"/>
                        </a:rPr>
                        <a:t>0%</a:t>
                      </a:r>
                      <a:endParaRPr lang="en-US" sz="1100"/>
                    </a:p>
                  </a:txBody>
                  <a:tcPr marL="126639" marR="126639" marT="126639" marB="126639" anchor="ctr">
                    <a:lnL w="19483" cap="flat" cmpd="sng" algn="ctr">
                      <a:solidFill>
                        <a:srgbClr val="2F5F98"/>
                      </a:solidFill>
                      <a:prstDash val="solid"/>
                      <a:round/>
                      <a:headEnd type="none" w="med" len="med"/>
                      <a:tailEnd type="none" w="med" len="med"/>
                    </a:lnL>
                    <a:lnR w="19483" cap="flat" cmpd="sng" algn="ctr">
                      <a:solidFill>
                        <a:srgbClr val="2F5F98"/>
                      </a:solidFill>
                      <a:prstDash val="solid"/>
                      <a:round/>
                      <a:headEnd type="none" w="med" len="med"/>
                      <a:tailEnd type="none" w="med" len="med"/>
                    </a:lnR>
                    <a:lnT w="19483" cap="flat" cmpd="sng" algn="ctr">
                      <a:solidFill>
                        <a:srgbClr val="2F5F98"/>
                      </a:solidFill>
                      <a:prstDash val="solid"/>
                      <a:round/>
                      <a:headEnd type="none" w="med" len="med"/>
                      <a:tailEnd type="none" w="med" len="med"/>
                    </a:lnT>
                    <a:lnB w="19483" cap="flat" cmpd="sng" algn="ctr">
                      <a:solidFill>
                        <a:srgbClr val="2F5F98"/>
                      </a:solidFill>
                      <a:prstDash val="solid"/>
                      <a:round/>
                      <a:headEnd type="none" w="med" len="med"/>
                      <a:tailEnd type="none" w="med" len="med"/>
                    </a:lnB>
                  </a:tcPr>
                </a:tc>
                <a:extLst>
                  <a:ext uri="{0D108BD9-81ED-4DB2-BD59-A6C34878D82A}">
                    <a16:rowId xmlns:a16="http://schemas.microsoft.com/office/drawing/2014/main" val="10004"/>
                  </a:ext>
                </a:extLst>
              </a:tr>
              <a:tr h="1070275">
                <a:tc>
                  <a:txBody>
                    <a:bodyPr/>
                    <a:lstStyle/>
                    <a:p>
                      <a:pPr algn="ctr">
                        <a:lnSpc>
                          <a:spcPts val="3959"/>
                        </a:lnSpc>
                        <a:defRPr/>
                      </a:pPr>
                      <a:r>
                        <a:rPr lang="en-US" sz="3999">
                          <a:solidFill>
                            <a:srgbClr val="FFFFFF"/>
                          </a:solidFill>
                          <a:latin typeface="Canva Sans 2 Bold"/>
                        </a:rPr>
                        <a:t>White</a:t>
                      </a:r>
                      <a:endParaRPr lang="en-US" sz="1100"/>
                    </a:p>
                  </a:txBody>
                  <a:tcPr marL="126639" marR="126639" marT="126639" marB="126639" anchor="ctr">
                    <a:lnL w="19483" cap="flat" cmpd="sng" algn="ctr">
                      <a:solidFill>
                        <a:srgbClr val="2F5F98"/>
                      </a:solidFill>
                      <a:prstDash val="solid"/>
                      <a:round/>
                      <a:headEnd type="none" w="med" len="med"/>
                      <a:tailEnd type="none" w="med" len="med"/>
                    </a:lnL>
                    <a:lnR w="19483" cap="flat" cmpd="sng" algn="ctr">
                      <a:solidFill>
                        <a:srgbClr val="2F5F98"/>
                      </a:solidFill>
                      <a:prstDash val="solid"/>
                      <a:round/>
                      <a:headEnd type="none" w="med" len="med"/>
                      <a:tailEnd type="none" w="med" len="med"/>
                    </a:lnR>
                    <a:lnT w="19483" cap="flat" cmpd="sng" algn="ctr">
                      <a:solidFill>
                        <a:srgbClr val="2F5F98"/>
                      </a:solidFill>
                      <a:prstDash val="solid"/>
                      <a:round/>
                      <a:headEnd type="none" w="med" len="med"/>
                      <a:tailEnd type="none" w="med" len="med"/>
                    </a:lnT>
                    <a:lnB w="19483" cap="flat" cmpd="sng" algn="ctr">
                      <a:solidFill>
                        <a:srgbClr val="2F5F98"/>
                      </a:solidFill>
                      <a:prstDash val="solid"/>
                      <a:round/>
                      <a:headEnd type="none" w="med" len="med"/>
                      <a:tailEnd type="none" w="med" len="med"/>
                    </a:lnB>
                  </a:tcPr>
                </a:tc>
                <a:tc>
                  <a:txBody>
                    <a:bodyPr/>
                    <a:lstStyle/>
                    <a:p>
                      <a:pPr algn="ctr">
                        <a:lnSpc>
                          <a:spcPts val="3959"/>
                        </a:lnSpc>
                        <a:defRPr/>
                      </a:pPr>
                      <a:r>
                        <a:rPr lang="en-US" sz="3999">
                          <a:solidFill>
                            <a:srgbClr val="FFFFFF"/>
                          </a:solidFill>
                          <a:latin typeface="Canva Sans 2 Bold"/>
                        </a:rPr>
                        <a:t>88%</a:t>
                      </a:r>
                      <a:endParaRPr lang="en-US" sz="1100"/>
                    </a:p>
                  </a:txBody>
                  <a:tcPr marL="126639" marR="126639" marT="126639" marB="126639" anchor="ctr">
                    <a:lnL w="19483" cap="flat" cmpd="sng" algn="ctr">
                      <a:solidFill>
                        <a:srgbClr val="2F5F98"/>
                      </a:solidFill>
                      <a:prstDash val="solid"/>
                      <a:round/>
                      <a:headEnd type="none" w="med" len="med"/>
                      <a:tailEnd type="none" w="med" len="med"/>
                    </a:lnL>
                    <a:lnR w="19483" cap="flat" cmpd="sng" algn="ctr">
                      <a:solidFill>
                        <a:srgbClr val="2F5F98"/>
                      </a:solidFill>
                      <a:prstDash val="solid"/>
                      <a:round/>
                      <a:headEnd type="none" w="med" len="med"/>
                      <a:tailEnd type="none" w="med" len="med"/>
                    </a:lnR>
                    <a:lnT w="19483" cap="flat" cmpd="sng" algn="ctr">
                      <a:solidFill>
                        <a:srgbClr val="2F5F98"/>
                      </a:solidFill>
                      <a:prstDash val="solid"/>
                      <a:round/>
                      <a:headEnd type="none" w="med" len="med"/>
                      <a:tailEnd type="none" w="med" len="med"/>
                    </a:lnT>
                    <a:lnB w="19483" cap="flat" cmpd="sng" algn="ctr">
                      <a:solidFill>
                        <a:srgbClr val="2F5F98"/>
                      </a:solidFill>
                      <a:prstDash val="solid"/>
                      <a:round/>
                      <a:headEnd type="none" w="med" len="med"/>
                      <a:tailEnd type="none" w="med" len="med"/>
                    </a:lnB>
                  </a:tcPr>
                </a:tc>
                <a:extLst>
                  <a:ext uri="{0D108BD9-81ED-4DB2-BD59-A6C34878D82A}">
                    <a16:rowId xmlns:a16="http://schemas.microsoft.com/office/drawing/2014/main" val="10005"/>
                  </a:ext>
                </a:extLst>
              </a:tr>
              <a:tr h="1070275">
                <a:tc>
                  <a:txBody>
                    <a:bodyPr/>
                    <a:lstStyle/>
                    <a:p>
                      <a:pPr algn="ctr">
                        <a:lnSpc>
                          <a:spcPts val="3959"/>
                        </a:lnSpc>
                        <a:defRPr/>
                      </a:pPr>
                      <a:r>
                        <a:rPr lang="en-US" sz="3999">
                          <a:solidFill>
                            <a:srgbClr val="FFFFFF"/>
                          </a:solidFill>
                          <a:latin typeface="Canva Sans 2 Bold"/>
                        </a:rPr>
                        <a:t>I prefer not to answer</a:t>
                      </a:r>
                      <a:endParaRPr lang="en-US" sz="1100"/>
                    </a:p>
                  </a:txBody>
                  <a:tcPr marL="126639" marR="126639" marT="126639" marB="126639" anchor="ctr">
                    <a:lnL w="19483" cap="flat" cmpd="sng" algn="ctr">
                      <a:solidFill>
                        <a:srgbClr val="2F5F98"/>
                      </a:solidFill>
                      <a:prstDash val="solid"/>
                      <a:round/>
                      <a:headEnd type="none" w="med" len="med"/>
                      <a:tailEnd type="none" w="med" len="med"/>
                    </a:lnL>
                    <a:lnR w="19483" cap="flat" cmpd="sng" algn="ctr">
                      <a:solidFill>
                        <a:srgbClr val="2F5F98"/>
                      </a:solidFill>
                      <a:prstDash val="solid"/>
                      <a:round/>
                      <a:headEnd type="none" w="med" len="med"/>
                      <a:tailEnd type="none" w="med" len="med"/>
                    </a:lnR>
                    <a:lnT w="19483" cap="flat" cmpd="sng" algn="ctr">
                      <a:solidFill>
                        <a:srgbClr val="2F5F98"/>
                      </a:solidFill>
                      <a:prstDash val="solid"/>
                      <a:round/>
                      <a:headEnd type="none" w="med" len="med"/>
                      <a:tailEnd type="none" w="med" len="med"/>
                    </a:lnT>
                    <a:lnB w="19483" cap="flat" cmpd="sng" algn="ctr">
                      <a:solidFill>
                        <a:srgbClr val="2F5F98"/>
                      </a:solidFill>
                      <a:prstDash val="solid"/>
                      <a:round/>
                      <a:headEnd type="none" w="med" len="med"/>
                      <a:tailEnd type="none" w="med" len="med"/>
                    </a:lnB>
                  </a:tcPr>
                </a:tc>
                <a:tc>
                  <a:txBody>
                    <a:bodyPr/>
                    <a:lstStyle/>
                    <a:p>
                      <a:pPr algn="ctr">
                        <a:lnSpc>
                          <a:spcPts val="3959"/>
                        </a:lnSpc>
                        <a:defRPr/>
                      </a:pPr>
                      <a:r>
                        <a:rPr lang="en-US" sz="3999">
                          <a:solidFill>
                            <a:srgbClr val="FFFFFF"/>
                          </a:solidFill>
                          <a:latin typeface="Canva Sans 2 Bold"/>
                        </a:rPr>
                        <a:t>4%</a:t>
                      </a:r>
                      <a:endParaRPr lang="en-US" sz="1100"/>
                    </a:p>
                  </a:txBody>
                  <a:tcPr marL="126639" marR="126639" marT="126639" marB="126639" anchor="ctr">
                    <a:lnL w="19483" cap="flat" cmpd="sng" algn="ctr">
                      <a:solidFill>
                        <a:srgbClr val="2F5F98"/>
                      </a:solidFill>
                      <a:prstDash val="solid"/>
                      <a:round/>
                      <a:headEnd type="none" w="med" len="med"/>
                      <a:tailEnd type="none" w="med" len="med"/>
                    </a:lnL>
                    <a:lnR w="19483" cap="flat" cmpd="sng" algn="ctr">
                      <a:solidFill>
                        <a:srgbClr val="2F5F98"/>
                      </a:solidFill>
                      <a:prstDash val="solid"/>
                      <a:round/>
                      <a:headEnd type="none" w="med" len="med"/>
                      <a:tailEnd type="none" w="med" len="med"/>
                    </a:lnR>
                    <a:lnT w="19483" cap="flat" cmpd="sng" algn="ctr">
                      <a:solidFill>
                        <a:srgbClr val="2F5F98"/>
                      </a:solidFill>
                      <a:prstDash val="solid"/>
                      <a:round/>
                      <a:headEnd type="none" w="med" len="med"/>
                      <a:tailEnd type="none" w="med" len="med"/>
                    </a:lnT>
                    <a:lnB w="19483" cap="flat" cmpd="sng" algn="ctr">
                      <a:solidFill>
                        <a:srgbClr val="2F5F98"/>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grpSp>
        <p:nvGrpSpPr>
          <p:cNvPr id="7" name="Group 7"/>
          <p:cNvGrpSpPr/>
          <p:nvPr/>
        </p:nvGrpSpPr>
        <p:grpSpPr>
          <a:xfrm>
            <a:off x="2969359" y="344192"/>
            <a:ext cx="12349282" cy="1369016"/>
            <a:chOff x="0" y="0"/>
            <a:chExt cx="4209099" cy="466612"/>
          </a:xfrm>
        </p:grpSpPr>
        <p:sp>
          <p:nvSpPr>
            <p:cNvPr id="8" name="Freeform 8"/>
            <p:cNvSpPr/>
            <p:nvPr/>
          </p:nvSpPr>
          <p:spPr>
            <a:xfrm>
              <a:off x="0" y="0"/>
              <a:ext cx="4209099" cy="466612"/>
            </a:xfrm>
            <a:custGeom>
              <a:avLst/>
              <a:gdLst/>
              <a:ahLst/>
              <a:cxnLst/>
              <a:rect l="l" t="t" r="r" b="b"/>
              <a:pathLst>
                <a:path w="4209099" h="466612">
                  <a:moveTo>
                    <a:pt x="24450" y="0"/>
                  </a:moveTo>
                  <a:lnTo>
                    <a:pt x="4184650" y="0"/>
                  </a:lnTo>
                  <a:cubicBezTo>
                    <a:pt x="4198153" y="0"/>
                    <a:pt x="4209099" y="10946"/>
                    <a:pt x="4209099" y="24450"/>
                  </a:cubicBezTo>
                  <a:lnTo>
                    <a:pt x="4209099" y="442163"/>
                  </a:lnTo>
                  <a:cubicBezTo>
                    <a:pt x="4209099" y="455666"/>
                    <a:pt x="4198153" y="466612"/>
                    <a:pt x="4184650" y="466612"/>
                  </a:cubicBezTo>
                  <a:lnTo>
                    <a:pt x="24450" y="466612"/>
                  </a:lnTo>
                  <a:cubicBezTo>
                    <a:pt x="10946" y="466612"/>
                    <a:pt x="0" y="455666"/>
                    <a:pt x="0" y="442163"/>
                  </a:cubicBezTo>
                  <a:lnTo>
                    <a:pt x="0" y="24450"/>
                  </a:lnTo>
                  <a:cubicBezTo>
                    <a:pt x="0" y="10946"/>
                    <a:pt x="10946" y="0"/>
                    <a:pt x="24450" y="0"/>
                  </a:cubicBezTo>
                  <a:close/>
                </a:path>
              </a:pathLst>
            </a:custGeom>
            <a:solidFill>
              <a:srgbClr val="2F5F98"/>
            </a:solidFill>
          </p:spPr>
        </p:sp>
        <p:sp>
          <p:nvSpPr>
            <p:cNvPr id="9" name="TextBox 9"/>
            <p:cNvSpPr txBox="1"/>
            <p:nvPr/>
          </p:nvSpPr>
          <p:spPr>
            <a:xfrm>
              <a:off x="0" y="-28575"/>
              <a:ext cx="4209099" cy="495187"/>
            </a:xfrm>
            <a:prstGeom prst="rect">
              <a:avLst/>
            </a:prstGeom>
          </p:spPr>
          <p:txBody>
            <a:bodyPr lIns="51955" tIns="51955" rIns="51955" bIns="51955" rtlCol="0" anchor="ctr"/>
            <a:lstStyle/>
            <a:p>
              <a:pPr algn="ctr">
                <a:lnSpc>
                  <a:spcPts val="2004"/>
                </a:lnSpc>
              </a:pPr>
              <a:endParaRPr/>
            </a:p>
          </p:txBody>
        </p:sp>
      </p:grpSp>
      <p:sp>
        <p:nvSpPr>
          <p:cNvPr id="11" name="TextBox 11"/>
          <p:cNvSpPr txBox="1"/>
          <p:nvPr/>
        </p:nvSpPr>
        <p:spPr>
          <a:xfrm>
            <a:off x="4831646" y="650875"/>
            <a:ext cx="8624708" cy="679450"/>
          </a:xfrm>
          <a:prstGeom prst="rect">
            <a:avLst/>
          </a:prstGeom>
        </p:spPr>
        <p:txBody>
          <a:bodyPr lIns="0" tIns="0" rIns="0" bIns="0" rtlCol="0" anchor="t">
            <a:spAutoFit/>
          </a:bodyPr>
          <a:lstStyle/>
          <a:p>
            <a:pPr algn="ctr">
              <a:lnSpc>
                <a:spcPts val="5599"/>
              </a:lnSpc>
              <a:spcBef>
                <a:spcPct val="0"/>
              </a:spcBef>
            </a:pPr>
            <a:r>
              <a:rPr lang="en-US" sz="3999" spc="79">
                <a:solidFill>
                  <a:srgbClr val="FFFFFF"/>
                </a:solidFill>
                <a:latin typeface="DM Sans Bold Italics"/>
              </a:rPr>
              <a:t>My child’s race/ethnicity is: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73158"/>
        </a:solidFill>
        <a:effectLst/>
      </p:bgPr>
    </p:bg>
    <p:spTree>
      <p:nvGrpSpPr>
        <p:cNvPr id="1" name=""/>
        <p:cNvGrpSpPr/>
        <p:nvPr/>
      </p:nvGrpSpPr>
      <p:grpSpPr>
        <a:xfrm>
          <a:off x="0" y="0"/>
          <a:ext cx="0" cy="0"/>
          <a:chOff x="0" y="0"/>
          <a:chExt cx="0" cy="0"/>
        </a:xfrm>
      </p:grpSpPr>
      <p:grpSp>
        <p:nvGrpSpPr>
          <p:cNvPr id="2" name="Group 2"/>
          <p:cNvGrpSpPr/>
          <p:nvPr/>
        </p:nvGrpSpPr>
        <p:grpSpPr>
          <a:xfrm>
            <a:off x="3679714" y="974283"/>
            <a:ext cx="10928572" cy="1486639"/>
            <a:chOff x="0" y="0"/>
            <a:chExt cx="3724868" cy="506703"/>
          </a:xfrm>
        </p:grpSpPr>
        <p:sp>
          <p:nvSpPr>
            <p:cNvPr id="3" name="Freeform 3"/>
            <p:cNvSpPr/>
            <p:nvPr/>
          </p:nvSpPr>
          <p:spPr>
            <a:xfrm>
              <a:off x="0" y="0"/>
              <a:ext cx="3724868" cy="506703"/>
            </a:xfrm>
            <a:custGeom>
              <a:avLst/>
              <a:gdLst/>
              <a:ahLst/>
              <a:cxnLst/>
              <a:rect l="l" t="t" r="r" b="b"/>
              <a:pathLst>
                <a:path w="3724868" h="506703">
                  <a:moveTo>
                    <a:pt x="27628" y="0"/>
                  </a:moveTo>
                  <a:lnTo>
                    <a:pt x="3697240" y="0"/>
                  </a:lnTo>
                  <a:cubicBezTo>
                    <a:pt x="3712499" y="0"/>
                    <a:pt x="3724868" y="12369"/>
                    <a:pt x="3724868" y="27628"/>
                  </a:cubicBezTo>
                  <a:lnTo>
                    <a:pt x="3724868" y="479075"/>
                  </a:lnTo>
                  <a:cubicBezTo>
                    <a:pt x="3724868" y="486402"/>
                    <a:pt x="3721957" y="493429"/>
                    <a:pt x="3716776" y="498611"/>
                  </a:cubicBezTo>
                  <a:cubicBezTo>
                    <a:pt x="3711595" y="503792"/>
                    <a:pt x="3704567" y="506703"/>
                    <a:pt x="3697240" y="506703"/>
                  </a:cubicBezTo>
                  <a:lnTo>
                    <a:pt x="27628" y="506703"/>
                  </a:lnTo>
                  <a:cubicBezTo>
                    <a:pt x="20301" y="506703"/>
                    <a:pt x="13273" y="503792"/>
                    <a:pt x="8092" y="498611"/>
                  </a:cubicBezTo>
                  <a:cubicBezTo>
                    <a:pt x="2911" y="493429"/>
                    <a:pt x="0" y="486402"/>
                    <a:pt x="0" y="479075"/>
                  </a:cubicBezTo>
                  <a:lnTo>
                    <a:pt x="0" y="27628"/>
                  </a:lnTo>
                  <a:cubicBezTo>
                    <a:pt x="0" y="20301"/>
                    <a:pt x="2911" y="13273"/>
                    <a:pt x="8092" y="8092"/>
                  </a:cubicBezTo>
                  <a:cubicBezTo>
                    <a:pt x="13273" y="2911"/>
                    <a:pt x="20301" y="0"/>
                    <a:pt x="27628" y="0"/>
                  </a:cubicBezTo>
                  <a:close/>
                </a:path>
              </a:pathLst>
            </a:custGeom>
            <a:solidFill>
              <a:srgbClr val="666986"/>
            </a:solidFill>
          </p:spPr>
        </p:sp>
        <p:sp>
          <p:nvSpPr>
            <p:cNvPr id="4" name="TextBox 4"/>
            <p:cNvSpPr txBox="1"/>
            <p:nvPr/>
          </p:nvSpPr>
          <p:spPr>
            <a:xfrm>
              <a:off x="0" y="-38100"/>
              <a:ext cx="3724868" cy="544803"/>
            </a:xfrm>
            <a:prstGeom prst="rect">
              <a:avLst/>
            </a:prstGeom>
          </p:spPr>
          <p:txBody>
            <a:bodyPr lIns="51955" tIns="51955" rIns="51955" bIns="51955" rtlCol="0" anchor="ctr"/>
            <a:lstStyle/>
            <a:p>
              <a:pPr algn="ctr">
                <a:lnSpc>
                  <a:spcPts val="1802"/>
                </a:lnSpc>
              </a:pPr>
              <a:endParaRPr/>
            </a:p>
          </p:txBody>
        </p:sp>
      </p:grpSp>
      <p:sp>
        <p:nvSpPr>
          <p:cNvPr id="5" name="TextBox 5"/>
          <p:cNvSpPr txBox="1"/>
          <p:nvPr/>
        </p:nvSpPr>
        <p:spPr>
          <a:xfrm>
            <a:off x="4448883" y="1335534"/>
            <a:ext cx="8557868" cy="687937"/>
          </a:xfrm>
          <a:prstGeom prst="rect">
            <a:avLst/>
          </a:prstGeom>
        </p:spPr>
        <p:txBody>
          <a:bodyPr lIns="0" tIns="0" rIns="0" bIns="0" rtlCol="0" anchor="t">
            <a:spAutoFit/>
          </a:bodyPr>
          <a:lstStyle/>
          <a:p>
            <a:pPr algn="ctr">
              <a:lnSpc>
                <a:spcPts val="5657"/>
              </a:lnSpc>
              <a:spcBef>
                <a:spcPct val="0"/>
              </a:spcBef>
            </a:pPr>
            <a:r>
              <a:rPr lang="en-US" sz="4040" spc="80">
                <a:solidFill>
                  <a:srgbClr val="F6F4F1"/>
                </a:solidFill>
                <a:latin typeface="DM Sans Bold Italics"/>
              </a:rPr>
              <a:t>My child is currently living: </a:t>
            </a:r>
          </a:p>
        </p:txBody>
      </p:sp>
      <p:grpSp>
        <p:nvGrpSpPr>
          <p:cNvPr id="6" name="Group 6"/>
          <p:cNvGrpSpPr/>
          <p:nvPr/>
        </p:nvGrpSpPr>
        <p:grpSpPr>
          <a:xfrm>
            <a:off x="500616" y="3617324"/>
            <a:ext cx="11203364" cy="4705337"/>
            <a:chOff x="0" y="0"/>
            <a:chExt cx="14937819" cy="6273783"/>
          </a:xfrm>
        </p:grpSpPr>
        <p:grpSp>
          <p:nvGrpSpPr>
            <p:cNvPr id="7" name="Group 7"/>
            <p:cNvGrpSpPr/>
            <p:nvPr/>
          </p:nvGrpSpPr>
          <p:grpSpPr>
            <a:xfrm>
              <a:off x="0" y="0"/>
              <a:ext cx="14612135" cy="6273783"/>
              <a:chOff x="0" y="0"/>
              <a:chExt cx="3735273" cy="1603756"/>
            </a:xfrm>
          </p:grpSpPr>
          <p:sp>
            <p:nvSpPr>
              <p:cNvPr id="8" name="Freeform 8"/>
              <p:cNvSpPr/>
              <p:nvPr/>
            </p:nvSpPr>
            <p:spPr>
              <a:xfrm>
                <a:off x="0" y="0"/>
                <a:ext cx="3735274" cy="1603756"/>
              </a:xfrm>
              <a:custGeom>
                <a:avLst/>
                <a:gdLst/>
                <a:ahLst/>
                <a:cxnLst/>
                <a:rect l="l" t="t" r="r" b="b"/>
                <a:pathLst>
                  <a:path w="3735274" h="1603756">
                    <a:moveTo>
                      <a:pt x="27551" y="0"/>
                    </a:moveTo>
                    <a:lnTo>
                      <a:pt x="3707723" y="0"/>
                    </a:lnTo>
                    <a:cubicBezTo>
                      <a:pt x="3722939" y="0"/>
                      <a:pt x="3735274" y="12335"/>
                      <a:pt x="3735274" y="27551"/>
                    </a:cubicBezTo>
                    <a:lnTo>
                      <a:pt x="3735274" y="1576205"/>
                    </a:lnTo>
                    <a:cubicBezTo>
                      <a:pt x="3735274" y="1591421"/>
                      <a:pt x="3722939" y="1603756"/>
                      <a:pt x="3707723" y="1603756"/>
                    </a:cubicBezTo>
                    <a:lnTo>
                      <a:pt x="27551" y="1603756"/>
                    </a:lnTo>
                    <a:cubicBezTo>
                      <a:pt x="12335" y="1603756"/>
                      <a:pt x="0" y="1591421"/>
                      <a:pt x="0" y="1576205"/>
                    </a:cubicBezTo>
                    <a:lnTo>
                      <a:pt x="0" y="27551"/>
                    </a:lnTo>
                    <a:cubicBezTo>
                      <a:pt x="0" y="12335"/>
                      <a:pt x="12335" y="0"/>
                      <a:pt x="27551" y="0"/>
                    </a:cubicBezTo>
                    <a:close/>
                  </a:path>
                </a:pathLst>
              </a:custGeom>
              <a:solidFill>
                <a:srgbClr val="666986"/>
              </a:solidFill>
            </p:spPr>
          </p:sp>
          <p:sp>
            <p:nvSpPr>
              <p:cNvPr id="9" name="TextBox 9"/>
              <p:cNvSpPr txBox="1"/>
              <p:nvPr/>
            </p:nvSpPr>
            <p:spPr>
              <a:xfrm>
                <a:off x="0" y="-38100"/>
                <a:ext cx="3735273" cy="1641856"/>
              </a:xfrm>
              <a:prstGeom prst="rect">
                <a:avLst/>
              </a:prstGeom>
            </p:spPr>
            <p:txBody>
              <a:bodyPr lIns="51955" tIns="51955" rIns="51955" bIns="51955" rtlCol="0" anchor="ctr"/>
              <a:lstStyle/>
              <a:p>
                <a:pPr algn="ctr">
                  <a:lnSpc>
                    <a:spcPts val="1802"/>
                  </a:lnSpc>
                </a:pPr>
                <a:endParaRPr/>
              </a:p>
            </p:txBody>
          </p:sp>
        </p:grpSp>
        <p:sp>
          <p:nvSpPr>
            <p:cNvPr id="10" name="Freeform 10"/>
            <p:cNvSpPr/>
            <p:nvPr/>
          </p:nvSpPr>
          <p:spPr>
            <a:xfrm>
              <a:off x="1181669" y="624837"/>
              <a:ext cx="891710" cy="1258144"/>
            </a:xfrm>
            <a:custGeom>
              <a:avLst/>
              <a:gdLst/>
              <a:ahLst/>
              <a:cxnLst/>
              <a:rect l="l" t="t" r="r" b="b"/>
              <a:pathLst>
                <a:path w="891710" h="1258144">
                  <a:moveTo>
                    <a:pt x="0" y="0"/>
                  </a:moveTo>
                  <a:lnTo>
                    <a:pt x="891709" y="0"/>
                  </a:lnTo>
                  <a:lnTo>
                    <a:pt x="891709" y="1258145"/>
                  </a:lnTo>
                  <a:lnTo>
                    <a:pt x="0" y="12581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Freeform 11"/>
            <p:cNvSpPr/>
            <p:nvPr/>
          </p:nvSpPr>
          <p:spPr>
            <a:xfrm>
              <a:off x="1181669" y="2507819"/>
              <a:ext cx="891710" cy="1258144"/>
            </a:xfrm>
            <a:custGeom>
              <a:avLst/>
              <a:gdLst/>
              <a:ahLst/>
              <a:cxnLst/>
              <a:rect l="l" t="t" r="r" b="b"/>
              <a:pathLst>
                <a:path w="891710" h="1258144">
                  <a:moveTo>
                    <a:pt x="0" y="0"/>
                  </a:moveTo>
                  <a:lnTo>
                    <a:pt x="891709" y="0"/>
                  </a:lnTo>
                  <a:lnTo>
                    <a:pt x="891709" y="1258144"/>
                  </a:lnTo>
                  <a:lnTo>
                    <a:pt x="0" y="12581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2" name="Freeform 12"/>
            <p:cNvSpPr/>
            <p:nvPr/>
          </p:nvSpPr>
          <p:spPr>
            <a:xfrm>
              <a:off x="1181669" y="4390801"/>
              <a:ext cx="891710" cy="1258144"/>
            </a:xfrm>
            <a:custGeom>
              <a:avLst/>
              <a:gdLst/>
              <a:ahLst/>
              <a:cxnLst/>
              <a:rect l="l" t="t" r="r" b="b"/>
              <a:pathLst>
                <a:path w="891710" h="1258144">
                  <a:moveTo>
                    <a:pt x="0" y="0"/>
                  </a:moveTo>
                  <a:lnTo>
                    <a:pt x="891709" y="0"/>
                  </a:lnTo>
                  <a:lnTo>
                    <a:pt x="891709" y="1258144"/>
                  </a:lnTo>
                  <a:lnTo>
                    <a:pt x="0" y="12581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3" name="TextBox 13"/>
            <p:cNvSpPr txBox="1"/>
            <p:nvPr/>
          </p:nvSpPr>
          <p:spPr>
            <a:xfrm>
              <a:off x="2964196" y="647158"/>
              <a:ext cx="9318350" cy="889212"/>
            </a:xfrm>
            <a:prstGeom prst="rect">
              <a:avLst/>
            </a:prstGeom>
          </p:spPr>
          <p:txBody>
            <a:bodyPr lIns="0" tIns="0" rIns="0" bIns="0" rtlCol="0" anchor="t">
              <a:spAutoFit/>
            </a:bodyPr>
            <a:lstStyle/>
            <a:p>
              <a:pPr>
                <a:lnSpc>
                  <a:spcPts val="5679"/>
                </a:lnSpc>
              </a:pPr>
              <a:r>
                <a:rPr lang="en-US" sz="3999" spc="79">
                  <a:solidFill>
                    <a:srgbClr val="F6F4F1"/>
                  </a:solidFill>
                  <a:latin typeface="DM Sans Bold"/>
                </a:rPr>
                <a:t>At home with family (91%)</a:t>
              </a:r>
            </a:p>
          </p:txBody>
        </p:sp>
        <p:sp>
          <p:nvSpPr>
            <p:cNvPr id="14" name="TextBox 14"/>
            <p:cNvSpPr txBox="1"/>
            <p:nvPr/>
          </p:nvSpPr>
          <p:spPr>
            <a:xfrm>
              <a:off x="2964196" y="2313040"/>
              <a:ext cx="8514208" cy="889212"/>
            </a:xfrm>
            <a:prstGeom prst="rect">
              <a:avLst/>
            </a:prstGeom>
          </p:spPr>
          <p:txBody>
            <a:bodyPr lIns="0" tIns="0" rIns="0" bIns="0" rtlCol="0" anchor="t">
              <a:spAutoFit/>
            </a:bodyPr>
            <a:lstStyle/>
            <a:p>
              <a:pPr>
                <a:lnSpc>
                  <a:spcPts val="5679"/>
                </a:lnSpc>
              </a:pPr>
              <a:r>
                <a:rPr lang="en-US" sz="3999" spc="79">
                  <a:solidFill>
                    <a:srgbClr val="F6F4F1"/>
                  </a:solidFill>
                  <a:latin typeface="DM Sans Bold"/>
                </a:rPr>
                <a:t>On their own (6%)</a:t>
              </a:r>
            </a:p>
          </p:txBody>
        </p:sp>
        <p:sp>
          <p:nvSpPr>
            <p:cNvPr id="15" name="TextBox 15"/>
            <p:cNvSpPr txBox="1"/>
            <p:nvPr/>
          </p:nvSpPr>
          <p:spPr>
            <a:xfrm>
              <a:off x="2964196" y="3978922"/>
              <a:ext cx="11973623" cy="1841712"/>
            </a:xfrm>
            <a:prstGeom prst="rect">
              <a:avLst/>
            </a:prstGeom>
          </p:spPr>
          <p:txBody>
            <a:bodyPr lIns="0" tIns="0" rIns="0" bIns="0" rtlCol="0" anchor="t">
              <a:spAutoFit/>
            </a:bodyPr>
            <a:lstStyle/>
            <a:p>
              <a:pPr>
                <a:lnSpc>
                  <a:spcPts val="5679"/>
                </a:lnSpc>
              </a:pPr>
              <a:r>
                <a:rPr lang="en-US" sz="3999" spc="79">
                  <a:solidFill>
                    <a:srgbClr val="F6F4F1"/>
                  </a:solidFill>
                  <a:latin typeface="DM Sans Bold"/>
                </a:rPr>
                <a:t>In an institutional placement or treatment facility/program (3%)</a:t>
              </a:r>
            </a:p>
          </p:txBody>
        </p:sp>
      </p:grpSp>
      <p:sp>
        <p:nvSpPr>
          <p:cNvPr id="16" name="Freeform 16"/>
          <p:cNvSpPr/>
          <p:nvPr/>
        </p:nvSpPr>
        <p:spPr>
          <a:xfrm>
            <a:off x="12201506" y="3831532"/>
            <a:ext cx="5574188" cy="4276923"/>
          </a:xfrm>
          <a:custGeom>
            <a:avLst/>
            <a:gdLst/>
            <a:ahLst/>
            <a:cxnLst/>
            <a:rect l="l" t="t" r="r" b="b"/>
            <a:pathLst>
              <a:path w="5574188" h="4276923">
                <a:moveTo>
                  <a:pt x="0" y="0"/>
                </a:moveTo>
                <a:lnTo>
                  <a:pt x="5574189" y="0"/>
                </a:lnTo>
                <a:lnTo>
                  <a:pt x="5574189" y="4276922"/>
                </a:lnTo>
                <a:lnTo>
                  <a:pt x="0" y="427692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73158"/>
        </a:solidFill>
        <a:effectLst/>
      </p:bgPr>
    </p:bg>
    <p:spTree>
      <p:nvGrpSpPr>
        <p:cNvPr id="1" name=""/>
        <p:cNvGrpSpPr/>
        <p:nvPr/>
      </p:nvGrpSpPr>
      <p:grpSpPr>
        <a:xfrm>
          <a:off x="0" y="0"/>
          <a:ext cx="0" cy="0"/>
          <a:chOff x="0" y="0"/>
          <a:chExt cx="0" cy="0"/>
        </a:xfrm>
      </p:grpSpPr>
      <p:sp>
        <p:nvSpPr>
          <p:cNvPr id="2" name="Freeform 2"/>
          <p:cNvSpPr/>
          <p:nvPr/>
        </p:nvSpPr>
        <p:spPr>
          <a:xfrm>
            <a:off x="9824058" y="338187"/>
            <a:ext cx="6446282" cy="9610626"/>
          </a:xfrm>
          <a:custGeom>
            <a:avLst/>
            <a:gdLst/>
            <a:ahLst/>
            <a:cxnLst/>
            <a:rect l="l" t="t" r="r" b="b"/>
            <a:pathLst>
              <a:path w="6446282" h="9610626">
                <a:moveTo>
                  <a:pt x="0" y="0"/>
                </a:moveTo>
                <a:lnTo>
                  <a:pt x="6446283" y="0"/>
                </a:lnTo>
                <a:lnTo>
                  <a:pt x="6446283" y="9610626"/>
                </a:lnTo>
                <a:lnTo>
                  <a:pt x="0" y="9610626"/>
                </a:lnTo>
                <a:lnTo>
                  <a:pt x="0" y="0"/>
                </a:lnTo>
                <a:close/>
              </a:path>
            </a:pathLst>
          </a:custGeom>
          <a:blipFill>
            <a:blip r:embed="rId2"/>
            <a:stretch>
              <a:fillRect/>
            </a:stretch>
          </a:blipFill>
        </p:spPr>
      </p:sp>
      <p:sp>
        <p:nvSpPr>
          <p:cNvPr id="3" name="TextBox 3"/>
          <p:cNvSpPr txBox="1"/>
          <p:nvPr/>
        </p:nvSpPr>
        <p:spPr>
          <a:xfrm>
            <a:off x="1028700" y="1168010"/>
            <a:ext cx="6373511" cy="679450"/>
          </a:xfrm>
          <a:prstGeom prst="rect">
            <a:avLst/>
          </a:prstGeom>
        </p:spPr>
        <p:txBody>
          <a:bodyPr lIns="0" tIns="0" rIns="0" bIns="0" rtlCol="0" anchor="t">
            <a:spAutoFit/>
          </a:bodyPr>
          <a:lstStyle/>
          <a:p>
            <a:pPr algn="ctr">
              <a:lnSpc>
                <a:spcPts val="5599"/>
              </a:lnSpc>
              <a:spcBef>
                <a:spcPct val="0"/>
              </a:spcBef>
            </a:pPr>
            <a:r>
              <a:rPr lang="en-US" sz="3999" spc="79">
                <a:solidFill>
                  <a:srgbClr val="F6F4F1"/>
                </a:solidFill>
                <a:latin typeface="DM Sans Bold Italics"/>
              </a:rPr>
              <a:t>The county we live in is:</a:t>
            </a:r>
          </a:p>
        </p:txBody>
      </p:sp>
      <p:grpSp>
        <p:nvGrpSpPr>
          <p:cNvPr id="4" name="Group 4"/>
          <p:cNvGrpSpPr/>
          <p:nvPr/>
        </p:nvGrpSpPr>
        <p:grpSpPr>
          <a:xfrm>
            <a:off x="1661721" y="3452190"/>
            <a:ext cx="1586406" cy="1661081"/>
            <a:chOff x="0" y="0"/>
            <a:chExt cx="180009" cy="191360"/>
          </a:xfrm>
        </p:grpSpPr>
        <p:sp>
          <p:nvSpPr>
            <p:cNvPr id="5" name="Freeform 5"/>
            <p:cNvSpPr/>
            <p:nvPr/>
          </p:nvSpPr>
          <p:spPr>
            <a:xfrm>
              <a:off x="0" y="0"/>
              <a:ext cx="180009" cy="191360"/>
            </a:xfrm>
            <a:custGeom>
              <a:avLst/>
              <a:gdLst/>
              <a:ahLst/>
              <a:cxnLst/>
              <a:rect l="l" t="t" r="r" b="b"/>
              <a:pathLst>
                <a:path w="180009" h="191360">
                  <a:moveTo>
                    <a:pt x="90005" y="0"/>
                  </a:moveTo>
                  <a:lnTo>
                    <a:pt x="90005" y="0"/>
                  </a:lnTo>
                  <a:cubicBezTo>
                    <a:pt x="113875" y="0"/>
                    <a:pt x="136768" y="9483"/>
                    <a:pt x="153647" y="26362"/>
                  </a:cubicBezTo>
                  <a:cubicBezTo>
                    <a:pt x="170526" y="43241"/>
                    <a:pt x="180009" y="66134"/>
                    <a:pt x="180009" y="90005"/>
                  </a:cubicBezTo>
                  <a:lnTo>
                    <a:pt x="180009" y="101355"/>
                  </a:lnTo>
                  <a:cubicBezTo>
                    <a:pt x="180009" y="151063"/>
                    <a:pt x="139713" y="191360"/>
                    <a:pt x="90005" y="191360"/>
                  </a:cubicBezTo>
                  <a:lnTo>
                    <a:pt x="90005" y="191360"/>
                  </a:lnTo>
                  <a:cubicBezTo>
                    <a:pt x="40296" y="191360"/>
                    <a:pt x="0" y="151063"/>
                    <a:pt x="0" y="101355"/>
                  </a:cubicBezTo>
                  <a:lnTo>
                    <a:pt x="0" y="90005"/>
                  </a:lnTo>
                  <a:cubicBezTo>
                    <a:pt x="0" y="40296"/>
                    <a:pt x="40296" y="0"/>
                    <a:pt x="90005" y="0"/>
                  </a:cubicBezTo>
                  <a:close/>
                </a:path>
              </a:pathLst>
            </a:custGeom>
            <a:solidFill>
              <a:srgbClr val="91CFC7"/>
            </a:solidFill>
          </p:spPr>
        </p:sp>
        <p:sp>
          <p:nvSpPr>
            <p:cNvPr id="6" name="TextBox 6"/>
            <p:cNvSpPr txBox="1"/>
            <p:nvPr/>
          </p:nvSpPr>
          <p:spPr>
            <a:xfrm>
              <a:off x="0" y="-28575"/>
              <a:ext cx="180009" cy="219935"/>
            </a:xfrm>
            <a:prstGeom prst="rect">
              <a:avLst/>
            </a:prstGeom>
          </p:spPr>
          <p:txBody>
            <a:bodyPr lIns="138267" tIns="138267" rIns="138267" bIns="138267" rtlCol="0" anchor="ctr"/>
            <a:lstStyle/>
            <a:p>
              <a:pPr algn="ctr">
                <a:lnSpc>
                  <a:spcPts val="2004"/>
                </a:lnSpc>
              </a:pPr>
              <a:endParaRPr/>
            </a:p>
          </p:txBody>
        </p:sp>
      </p:grpSp>
      <p:sp>
        <p:nvSpPr>
          <p:cNvPr id="7" name="TextBox 7"/>
          <p:cNvSpPr txBox="1"/>
          <p:nvPr/>
        </p:nvSpPr>
        <p:spPr>
          <a:xfrm>
            <a:off x="3578075" y="3979158"/>
            <a:ext cx="5381743" cy="688340"/>
          </a:xfrm>
          <a:prstGeom prst="rect">
            <a:avLst/>
          </a:prstGeom>
        </p:spPr>
        <p:txBody>
          <a:bodyPr lIns="0" tIns="0" rIns="0" bIns="0" rtlCol="0" anchor="t">
            <a:spAutoFit/>
          </a:bodyPr>
          <a:lstStyle/>
          <a:p>
            <a:pPr algn="ctr">
              <a:lnSpc>
                <a:spcPts val="5680"/>
              </a:lnSpc>
            </a:pPr>
            <a:r>
              <a:rPr lang="en-US" sz="4000" spc="80">
                <a:solidFill>
                  <a:srgbClr val="F6F4F1"/>
                </a:solidFill>
                <a:latin typeface="DM Sans Bold"/>
              </a:rPr>
              <a:t>Received responses</a:t>
            </a:r>
          </a:p>
        </p:txBody>
      </p:sp>
      <p:sp>
        <p:nvSpPr>
          <p:cNvPr id="11" name="TextBox 11"/>
          <p:cNvSpPr txBox="1"/>
          <p:nvPr/>
        </p:nvSpPr>
        <p:spPr>
          <a:xfrm>
            <a:off x="3578075" y="6790212"/>
            <a:ext cx="3722610" cy="702449"/>
          </a:xfrm>
          <a:prstGeom prst="rect">
            <a:avLst/>
          </a:prstGeom>
        </p:spPr>
        <p:txBody>
          <a:bodyPr lIns="0" tIns="0" rIns="0" bIns="0" rtlCol="0" anchor="t">
            <a:spAutoFit/>
          </a:bodyPr>
          <a:lstStyle/>
          <a:p>
            <a:pPr algn="ctr">
              <a:lnSpc>
                <a:spcPts val="5723"/>
              </a:lnSpc>
            </a:pPr>
            <a:r>
              <a:rPr lang="en-US" sz="4030" spc="80">
                <a:solidFill>
                  <a:srgbClr val="F6F4F1"/>
                </a:solidFill>
                <a:latin typeface="DM Sans Bold"/>
              </a:rPr>
              <a:t>No responses</a:t>
            </a:r>
          </a:p>
        </p:txBody>
      </p:sp>
      <p:sp>
        <p:nvSpPr>
          <p:cNvPr id="15" name="Oval 14">
            <a:extLst>
              <a:ext uri="{FF2B5EF4-FFF2-40B4-BE49-F238E27FC236}">
                <a16:creationId xmlns:a16="http://schemas.microsoft.com/office/drawing/2014/main" id="{A2235DC7-F86E-408B-9090-B73BE23D4DA8}"/>
              </a:ext>
            </a:extLst>
          </p:cNvPr>
          <p:cNvSpPr/>
          <p:nvPr/>
        </p:nvSpPr>
        <p:spPr>
          <a:xfrm>
            <a:off x="1661721" y="6310895"/>
            <a:ext cx="1586406" cy="1661081"/>
          </a:xfrm>
          <a:prstGeom prst="ellipse">
            <a:avLst/>
          </a:prstGeom>
          <a:solidFill>
            <a:schemeClr val="bg2">
              <a:alpha val="9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6F4F1"/>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173158"/>
            </a:solidFill>
          </p:spPr>
        </p:sp>
        <p:sp>
          <p:nvSpPr>
            <p:cNvPr id="4" name="TextBox 4"/>
            <p:cNvSpPr txBox="1"/>
            <p:nvPr/>
          </p:nvSpPr>
          <p:spPr>
            <a:xfrm>
              <a:off x="0" y="-57150"/>
              <a:ext cx="4274726" cy="2224617"/>
            </a:xfrm>
            <a:prstGeom prst="rect">
              <a:avLst/>
            </a:prstGeom>
          </p:spPr>
          <p:txBody>
            <a:bodyPr lIns="50800" tIns="50800" rIns="50800" bIns="50800" rtlCol="0" anchor="ctr"/>
            <a:lstStyle/>
            <a:p>
              <a:pPr algn="just">
                <a:lnSpc>
                  <a:spcPts val="2659"/>
                </a:lnSpc>
                <a:spcBef>
                  <a:spcPct val="0"/>
                </a:spcBef>
              </a:pPr>
              <a:endParaRPr/>
            </a:p>
          </p:txBody>
        </p:sp>
      </p:grpSp>
      <p:sp>
        <p:nvSpPr>
          <p:cNvPr id="5" name="Freeform 5"/>
          <p:cNvSpPr/>
          <p:nvPr/>
        </p:nvSpPr>
        <p:spPr>
          <a:xfrm>
            <a:off x="1981200" y="-94024"/>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TextBox 6"/>
          <p:cNvSpPr txBox="1"/>
          <p:nvPr/>
        </p:nvSpPr>
        <p:spPr>
          <a:xfrm>
            <a:off x="2328148" y="3054344"/>
            <a:ext cx="13944353" cy="1188108"/>
          </a:xfrm>
          <a:prstGeom prst="rect">
            <a:avLst/>
          </a:prstGeom>
        </p:spPr>
        <p:txBody>
          <a:bodyPr lIns="0" tIns="0" rIns="0" bIns="0" rtlCol="0" anchor="t">
            <a:spAutoFit/>
          </a:bodyPr>
          <a:lstStyle/>
          <a:p>
            <a:pPr algn="r">
              <a:lnSpc>
                <a:spcPts val="8900"/>
              </a:lnSpc>
            </a:pPr>
            <a:r>
              <a:rPr lang="en-US" sz="8900" dirty="0">
                <a:solidFill>
                  <a:srgbClr val="F6F4F1"/>
                </a:solidFill>
                <a:latin typeface="DM Sans Bold"/>
              </a:rPr>
              <a:t>FOR MORE INFORMATION</a:t>
            </a:r>
          </a:p>
        </p:txBody>
      </p:sp>
      <p:sp>
        <p:nvSpPr>
          <p:cNvPr id="7" name="TextBox 7"/>
          <p:cNvSpPr txBox="1"/>
          <p:nvPr/>
        </p:nvSpPr>
        <p:spPr>
          <a:xfrm>
            <a:off x="3339626" y="4906959"/>
            <a:ext cx="2861058" cy="501656"/>
          </a:xfrm>
          <a:prstGeom prst="rect">
            <a:avLst/>
          </a:prstGeom>
        </p:spPr>
        <p:txBody>
          <a:bodyPr lIns="0" tIns="0" rIns="0" bIns="0" rtlCol="0" anchor="t">
            <a:spAutoFit/>
          </a:bodyPr>
          <a:lstStyle/>
          <a:p>
            <a:pPr algn="r">
              <a:lnSpc>
                <a:spcPts val="3850"/>
              </a:lnSpc>
            </a:pPr>
            <a:r>
              <a:rPr lang="en-US" sz="3500">
                <a:solidFill>
                  <a:srgbClr val="F6F4F1"/>
                </a:solidFill>
                <a:latin typeface="DM Sans Bold"/>
              </a:rPr>
              <a:t>Kalie Hess</a:t>
            </a:r>
          </a:p>
        </p:txBody>
      </p:sp>
      <p:sp>
        <p:nvSpPr>
          <p:cNvPr id="8" name="TextBox 8"/>
          <p:cNvSpPr txBox="1"/>
          <p:nvPr/>
        </p:nvSpPr>
        <p:spPr>
          <a:xfrm>
            <a:off x="1981200" y="5628838"/>
            <a:ext cx="6548513" cy="1958981"/>
          </a:xfrm>
          <a:prstGeom prst="rect">
            <a:avLst/>
          </a:prstGeom>
        </p:spPr>
        <p:txBody>
          <a:bodyPr lIns="0" tIns="0" rIns="0" bIns="0" rtlCol="0" anchor="t">
            <a:spAutoFit/>
          </a:bodyPr>
          <a:lstStyle/>
          <a:p>
            <a:pPr algn="ctr">
              <a:lnSpc>
                <a:spcPts val="3850"/>
              </a:lnSpc>
            </a:pPr>
            <a:r>
              <a:rPr lang="en-US" sz="3500">
                <a:solidFill>
                  <a:srgbClr val="F6F4F1"/>
                </a:solidFill>
                <a:latin typeface="DM Sans"/>
              </a:rPr>
              <a:t>Associate Director</a:t>
            </a:r>
          </a:p>
          <a:p>
            <a:pPr algn="ctr">
              <a:lnSpc>
                <a:spcPts val="3850"/>
              </a:lnSpc>
            </a:pPr>
            <a:r>
              <a:rPr lang="en-US" sz="3500">
                <a:solidFill>
                  <a:srgbClr val="F6F4F1"/>
                </a:solidFill>
                <a:latin typeface="DM Sans"/>
              </a:rPr>
              <a:t>Children’s Oral Health Network of Maine</a:t>
            </a:r>
          </a:p>
          <a:p>
            <a:pPr algn="ctr">
              <a:lnSpc>
                <a:spcPts val="3850"/>
              </a:lnSpc>
            </a:pPr>
            <a:r>
              <a:rPr lang="en-US" sz="3500">
                <a:solidFill>
                  <a:srgbClr val="F6F4F1"/>
                </a:solidFill>
                <a:latin typeface="DM Sans"/>
              </a:rPr>
              <a:t>kalie@mainecohn.org</a:t>
            </a:r>
          </a:p>
        </p:txBody>
      </p:sp>
      <p:sp>
        <p:nvSpPr>
          <p:cNvPr id="9" name="TextBox 9"/>
          <p:cNvSpPr txBox="1"/>
          <p:nvPr/>
        </p:nvSpPr>
        <p:spPr>
          <a:xfrm>
            <a:off x="11137998" y="4906959"/>
            <a:ext cx="3308544" cy="501656"/>
          </a:xfrm>
          <a:prstGeom prst="rect">
            <a:avLst/>
          </a:prstGeom>
        </p:spPr>
        <p:txBody>
          <a:bodyPr lIns="0" tIns="0" rIns="0" bIns="0" rtlCol="0" anchor="t">
            <a:spAutoFit/>
          </a:bodyPr>
          <a:lstStyle/>
          <a:p>
            <a:pPr algn="r">
              <a:lnSpc>
                <a:spcPts val="3850"/>
              </a:lnSpc>
            </a:pPr>
            <a:r>
              <a:rPr lang="en-US" sz="3500">
                <a:solidFill>
                  <a:srgbClr val="F6F4F1"/>
                </a:solidFill>
                <a:latin typeface="DM Sans Bold"/>
              </a:rPr>
              <a:t>Jennifer Battis</a:t>
            </a:r>
          </a:p>
        </p:txBody>
      </p:sp>
      <p:sp>
        <p:nvSpPr>
          <p:cNvPr id="10" name="TextBox 10"/>
          <p:cNvSpPr txBox="1"/>
          <p:nvPr/>
        </p:nvSpPr>
        <p:spPr>
          <a:xfrm>
            <a:off x="9591486" y="5628838"/>
            <a:ext cx="6401567" cy="1958981"/>
          </a:xfrm>
          <a:prstGeom prst="rect">
            <a:avLst/>
          </a:prstGeom>
        </p:spPr>
        <p:txBody>
          <a:bodyPr lIns="0" tIns="0" rIns="0" bIns="0" rtlCol="0" anchor="t">
            <a:spAutoFit/>
          </a:bodyPr>
          <a:lstStyle/>
          <a:p>
            <a:pPr algn="ctr">
              <a:lnSpc>
                <a:spcPts val="3850"/>
              </a:lnSpc>
            </a:pPr>
            <a:r>
              <a:rPr lang="en-US" sz="3500">
                <a:solidFill>
                  <a:srgbClr val="F6F4F1"/>
                </a:solidFill>
                <a:latin typeface="DM Sans"/>
              </a:rPr>
              <a:t>Health Equity Project Coordinator</a:t>
            </a:r>
          </a:p>
          <a:p>
            <a:pPr algn="ctr">
              <a:lnSpc>
                <a:spcPts val="3850"/>
              </a:lnSpc>
            </a:pPr>
            <a:r>
              <a:rPr lang="en-US" sz="3500">
                <a:solidFill>
                  <a:srgbClr val="F6F4F1"/>
                </a:solidFill>
                <a:latin typeface="DM Sans"/>
              </a:rPr>
              <a:t>Disability Rights Maine jbattis@drme.org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73158"/>
        </a:solidFill>
        <a:effectLst/>
      </p:bgPr>
    </p:bg>
    <p:spTree>
      <p:nvGrpSpPr>
        <p:cNvPr id="1" name=""/>
        <p:cNvGrpSpPr/>
        <p:nvPr/>
      </p:nvGrpSpPr>
      <p:grpSpPr>
        <a:xfrm>
          <a:off x="0" y="0"/>
          <a:ext cx="0" cy="0"/>
          <a:chOff x="0" y="0"/>
          <a:chExt cx="0" cy="0"/>
        </a:xfrm>
      </p:grpSpPr>
      <p:sp>
        <p:nvSpPr>
          <p:cNvPr id="2" name="Freeform 2"/>
          <p:cNvSpPr/>
          <p:nvPr/>
        </p:nvSpPr>
        <p:spPr>
          <a:xfrm>
            <a:off x="13156322" y="9164276"/>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028700" y="-1215494"/>
            <a:ext cx="4102978" cy="3133183"/>
          </a:xfrm>
          <a:custGeom>
            <a:avLst/>
            <a:gdLst/>
            <a:ahLst/>
            <a:cxnLst/>
            <a:rect l="l" t="t" r="r" b="b"/>
            <a:pathLst>
              <a:path w="4102978" h="3133183">
                <a:moveTo>
                  <a:pt x="0" y="0"/>
                </a:moveTo>
                <a:lnTo>
                  <a:pt x="4102978" y="0"/>
                </a:lnTo>
                <a:lnTo>
                  <a:pt x="4102978" y="3133183"/>
                </a:lnTo>
                <a:lnTo>
                  <a:pt x="0" y="31331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2404124" y="2311874"/>
            <a:ext cx="13123998" cy="2066296"/>
          </a:xfrm>
          <a:prstGeom prst="rect">
            <a:avLst/>
          </a:prstGeom>
        </p:spPr>
        <p:txBody>
          <a:bodyPr lIns="0" tIns="0" rIns="0" bIns="0" rtlCol="0" anchor="t">
            <a:spAutoFit/>
          </a:bodyPr>
          <a:lstStyle/>
          <a:p>
            <a:pPr algn="ctr">
              <a:lnSpc>
                <a:spcPts val="4070"/>
              </a:lnSpc>
            </a:pPr>
            <a:r>
              <a:rPr lang="en-US" sz="3700">
                <a:solidFill>
                  <a:srgbClr val="F6F4F1"/>
                </a:solidFill>
                <a:latin typeface="DM Sans"/>
              </a:rPr>
              <a:t>Disability Rights Maine and the Children’s Oral Health Network of Maine partnered to collect data to better understand the oral health care needs of children with disabilities. </a:t>
            </a:r>
          </a:p>
        </p:txBody>
      </p:sp>
      <p:grpSp>
        <p:nvGrpSpPr>
          <p:cNvPr id="5" name="Group 5"/>
          <p:cNvGrpSpPr/>
          <p:nvPr/>
        </p:nvGrpSpPr>
        <p:grpSpPr>
          <a:xfrm>
            <a:off x="5859507" y="8316352"/>
            <a:ext cx="6213231" cy="1695848"/>
            <a:chOff x="0" y="0"/>
            <a:chExt cx="8284308" cy="2261131"/>
          </a:xfrm>
        </p:grpSpPr>
        <p:grpSp>
          <p:nvGrpSpPr>
            <p:cNvPr id="6" name="Group 6"/>
            <p:cNvGrpSpPr/>
            <p:nvPr/>
          </p:nvGrpSpPr>
          <p:grpSpPr>
            <a:xfrm>
              <a:off x="0" y="0"/>
              <a:ext cx="8284308" cy="2261131"/>
              <a:chOff x="0" y="0"/>
              <a:chExt cx="1283994" cy="350455"/>
            </a:xfrm>
          </p:grpSpPr>
          <p:sp>
            <p:nvSpPr>
              <p:cNvPr id="7" name="Freeform 7"/>
              <p:cNvSpPr/>
              <p:nvPr/>
            </p:nvSpPr>
            <p:spPr>
              <a:xfrm>
                <a:off x="0" y="0"/>
                <a:ext cx="1283994" cy="350455"/>
              </a:xfrm>
              <a:custGeom>
                <a:avLst/>
                <a:gdLst/>
                <a:ahLst/>
                <a:cxnLst/>
                <a:rect l="l" t="t" r="r" b="b"/>
                <a:pathLst>
                  <a:path w="1283994" h="350455">
                    <a:moveTo>
                      <a:pt x="79869" y="0"/>
                    </a:moveTo>
                    <a:lnTo>
                      <a:pt x="1204126" y="0"/>
                    </a:lnTo>
                    <a:cubicBezTo>
                      <a:pt x="1225308" y="0"/>
                      <a:pt x="1245623" y="8415"/>
                      <a:pt x="1260601" y="23393"/>
                    </a:cubicBezTo>
                    <a:cubicBezTo>
                      <a:pt x="1275580" y="38371"/>
                      <a:pt x="1283994" y="58686"/>
                      <a:pt x="1283994" y="79869"/>
                    </a:cubicBezTo>
                    <a:lnTo>
                      <a:pt x="1283994" y="270587"/>
                    </a:lnTo>
                    <a:cubicBezTo>
                      <a:pt x="1283994" y="291769"/>
                      <a:pt x="1275580" y="312084"/>
                      <a:pt x="1260601" y="327062"/>
                    </a:cubicBezTo>
                    <a:cubicBezTo>
                      <a:pt x="1245623" y="342041"/>
                      <a:pt x="1225308" y="350455"/>
                      <a:pt x="1204126" y="350455"/>
                    </a:cubicBezTo>
                    <a:lnTo>
                      <a:pt x="79869" y="350455"/>
                    </a:lnTo>
                    <a:cubicBezTo>
                      <a:pt x="58686" y="350455"/>
                      <a:pt x="38371" y="342041"/>
                      <a:pt x="23393" y="327062"/>
                    </a:cubicBezTo>
                    <a:cubicBezTo>
                      <a:pt x="8415" y="312084"/>
                      <a:pt x="0" y="291769"/>
                      <a:pt x="0" y="270587"/>
                    </a:cubicBezTo>
                    <a:lnTo>
                      <a:pt x="0" y="79869"/>
                    </a:lnTo>
                    <a:cubicBezTo>
                      <a:pt x="0" y="58686"/>
                      <a:pt x="8415" y="38371"/>
                      <a:pt x="23393" y="23393"/>
                    </a:cubicBezTo>
                    <a:cubicBezTo>
                      <a:pt x="38371" y="8415"/>
                      <a:pt x="58686" y="0"/>
                      <a:pt x="79869" y="0"/>
                    </a:cubicBezTo>
                    <a:close/>
                  </a:path>
                </a:pathLst>
              </a:custGeom>
              <a:solidFill>
                <a:srgbClr val="F6F4F1"/>
              </a:solidFill>
            </p:spPr>
          </p:sp>
          <p:sp>
            <p:nvSpPr>
              <p:cNvPr id="8" name="TextBox 8"/>
              <p:cNvSpPr txBox="1"/>
              <p:nvPr/>
            </p:nvSpPr>
            <p:spPr>
              <a:xfrm>
                <a:off x="0" y="-38100"/>
                <a:ext cx="1283994" cy="388555"/>
              </a:xfrm>
              <a:prstGeom prst="rect">
                <a:avLst/>
              </a:prstGeom>
            </p:spPr>
            <p:txBody>
              <a:bodyPr lIns="50800" tIns="50800" rIns="50800" bIns="50800" rtlCol="0" anchor="ctr"/>
              <a:lstStyle/>
              <a:p>
                <a:pPr algn="ctr">
                  <a:lnSpc>
                    <a:spcPts val="1802"/>
                  </a:lnSpc>
                </a:pPr>
                <a:endParaRPr/>
              </a:p>
            </p:txBody>
          </p:sp>
        </p:grpSp>
        <p:sp>
          <p:nvSpPr>
            <p:cNvPr id="9" name="Freeform 9"/>
            <p:cNvSpPr/>
            <p:nvPr/>
          </p:nvSpPr>
          <p:spPr>
            <a:xfrm>
              <a:off x="4997520" y="249035"/>
              <a:ext cx="2638061" cy="1763061"/>
            </a:xfrm>
            <a:custGeom>
              <a:avLst/>
              <a:gdLst/>
              <a:ahLst/>
              <a:cxnLst/>
              <a:rect l="l" t="t" r="r" b="b"/>
              <a:pathLst>
                <a:path w="2638061" h="1763061">
                  <a:moveTo>
                    <a:pt x="0" y="0"/>
                  </a:moveTo>
                  <a:lnTo>
                    <a:pt x="2638061" y="0"/>
                  </a:lnTo>
                  <a:lnTo>
                    <a:pt x="2638061" y="1763061"/>
                  </a:lnTo>
                  <a:lnTo>
                    <a:pt x="0" y="1763061"/>
                  </a:lnTo>
                  <a:lnTo>
                    <a:pt x="0" y="0"/>
                  </a:lnTo>
                  <a:close/>
                </a:path>
              </a:pathLst>
            </a:custGeom>
            <a:blipFill>
              <a:blip r:embed="rId6"/>
              <a:stretch>
                <a:fillRect/>
              </a:stretch>
            </a:blipFill>
          </p:spPr>
        </p:sp>
        <p:sp>
          <p:nvSpPr>
            <p:cNvPr id="10" name="Freeform 10"/>
            <p:cNvSpPr/>
            <p:nvPr/>
          </p:nvSpPr>
          <p:spPr>
            <a:xfrm>
              <a:off x="594532" y="206473"/>
              <a:ext cx="3671891" cy="1848185"/>
            </a:xfrm>
            <a:custGeom>
              <a:avLst/>
              <a:gdLst/>
              <a:ahLst/>
              <a:cxnLst/>
              <a:rect l="l" t="t" r="r" b="b"/>
              <a:pathLst>
                <a:path w="3671891" h="1848185">
                  <a:moveTo>
                    <a:pt x="0" y="0"/>
                  </a:moveTo>
                  <a:lnTo>
                    <a:pt x="3671890" y="0"/>
                  </a:lnTo>
                  <a:lnTo>
                    <a:pt x="3671890" y="1848185"/>
                  </a:lnTo>
                  <a:lnTo>
                    <a:pt x="0" y="1848185"/>
                  </a:lnTo>
                  <a:lnTo>
                    <a:pt x="0" y="0"/>
                  </a:lnTo>
                  <a:close/>
                </a:path>
              </a:pathLst>
            </a:custGeom>
            <a:blipFill>
              <a:blip r:embed="rId7"/>
              <a:stretch>
                <a:fillRect/>
              </a:stretch>
            </a:blipFill>
          </p:spPr>
        </p:sp>
      </p:grpSp>
      <p:sp>
        <p:nvSpPr>
          <p:cNvPr id="11" name="TextBox 11"/>
          <p:cNvSpPr txBox="1"/>
          <p:nvPr/>
        </p:nvSpPr>
        <p:spPr>
          <a:xfrm>
            <a:off x="1838064" y="5214447"/>
            <a:ext cx="14611871" cy="2380615"/>
          </a:xfrm>
          <a:prstGeom prst="rect">
            <a:avLst/>
          </a:prstGeom>
        </p:spPr>
        <p:txBody>
          <a:bodyPr lIns="0" tIns="0" rIns="0" bIns="0" rtlCol="0" anchor="t">
            <a:spAutoFit/>
          </a:bodyPr>
          <a:lstStyle/>
          <a:p>
            <a:pPr algn="ctr">
              <a:lnSpc>
                <a:spcPts val="4759"/>
              </a:lnSpc>
            </a:pPr>
            <a:r>
              <a:rPr lang="en-US" sz="3399">
                <a:solidFill>
                  <a:srgbClr val="F6F4F1"/>
                </a:solidFill>
                <a:latin typeface="DM Sans"/>
              </a:rPr>
              <a:t>The results of the project will be used to support ongoing work COHN is doing to increase access to oral health care for all children in Maine, and to advocate for changes that will improve accesss to and quality of oral health care for children with disabilities in Maine.</a:t>
            </a:r>
          </a:p>
        </p:txBody>
      </p:sp>
      <p:sp>
        <p:nvSpPr>
          <p:cNvPr id="12" name="Freeform 9">
            <a:extLst>
              <a:ext uri="{FF2B5EF4-FFF2-40B4-BE49-F238E27FC236}">
                <a16:creationId xmlns:a16="http://schemas.microsoft.com/office/drawing/2014/main" id="{D74C468D-DC3D-4732-9C4F-505E48BAD64B}"/>
              </a:ext>
            </a:extLst>
          </p:cNvPr>
          <p:cNvSpPr/>
          <p:nvPr/>
        </p:nvSpPr>
        <p:spPr>
          <a:xfrm>
            <a:off x="15878560" y="981813"/>
            <a:ext cx="1775528" cy="1775528"/>
          </a:xfrm>
          <a:custGeom>
            <a:avLst/>
            <a:gdLst/>
            <a:ahLst/>
            <a:cxnLst/>
            <a:rect l="l" t="t" r="r" b="b"/>
            <a:pathLst>
              <a:path w="1775528" h="1775528">
                <a:moveTo>
                  <a:pt x="0" y="0"/>
                </a:moveTo>
                <a:lnTo>
                  <a:pt x="1775528" y="0"/>
                </a:lnTo>
                <a:lnTo>
                  <a:pt x="1775528" y="1775528"/>
                </a:lnTo>
                <a:lnTo>
                  <a:pt x="0" y="177552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73158"/>
        </a:solidFill>
        <a:effectLst/>
      </p:bgPr>
    </p:bg>
    <p:spTree>
      <p:nvGrpSpPr>
        <p:cNvPr id="1" name=""/>
        <p:cNvGrpSpPr/>
        <p:nvPr/>
      </p:nvGrpSpPr>
      <p:grpSpPr>
        <a:xfrm>
          <a:off x="0" y="0"/>
          <a:ext cx="0" cy="0"/>
          <a:chOff x="0" y="0"/>
          <a:chExt cx="0" cy="0"/>
        </a:xfrm>
      </p:grpSpPr>
      <p:sp>
        <p:nvSpPr>
          <p:cNvPr id="2" name="Freeform 2"/>
          <p:cNvSpPr/>
          <p:nvPr/>
        </p:nvSpPr>
        <p:spPr>
          <a:xfrm>
            <a:off x="13156322" y="-160719"/>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3156322" y="2434622"/>
            <a:ext cx="4102978" cy="3133183"/>
          </a:xfrm>
          <a:custGeom>
            <a:avLst/>
            <a:gdLst/>
            <a:ahLst/>
            <a:cxnLst/>
            <a:rect l="l" t="t" r="r" b="b"/>
            <a:pathLst>
              <a:path w="4102978" h="3133183">
                <a:moveTo>
                  <a:pt x="0" y="0"/>
                </a:moveTo>
                <a:lnTo>
                  <a:pt x="4102978" y="0"/>
                </a:lnTo>
                <a:lnTo>
                  <a:pt x="4102978" y="3133183"/>
                </a:lnTo>
                <a:lnTo>
                  <a:pt x="0" y="31331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963062" y="3576127"/>
            <a:ext cx="2448881" cy="2448881"/>
          </a:xfrm>
          <a:custGeom>
            <a:avLst/>
            <a:gdLst/>
            <a:ahLst/>
            <a:cxnLst/>
            <a:rect l="l" t="t" r="r" b="b"/>
            <a:pathLst>
              <a:path w="2448881" h="2448881">
                <a:moveTo>
                  <a:pt x="0" y="0"/>
                </a:moveTo>
                <a:lnTo>
                  <a:pt x="2448881" y="0"/>
                </a:lnTo>
                <a:lnTo>
                  <a:pt x="2448881" y="2448881"/>
                </a:lnTo>
                <a:lnTo>
                  <a:pt x="0" y="244888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1963062" y="7067550"/>
            <a:ext cx="2983467" cy="2438984"/>
          </a:xfrm>
          <a:custGeom>
            <a:avLst/>
            <a:gdLst/>
            <a:ahLst/>
            <a:cxnLst/>
            <a:rect l="l" t="t" r="r" b="b"/>
            <a:pathLst>
              <a:path w="2983467" h="2438984">
                <a:moveTo>
                  <a:pt x="0" y="0"/>
                </a:moveTo>
                <a:lnTo>
                  <a:pt x="2983467" y="0"/>
                </a:lnTo>
                <a:lnTo>
                  <a:pt x="2983467" y="2438984"/>
                </a:lnTo>
                <a:lnTo>
                  <a:pt x="0" y="243898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TextBox 6"/>
          <p:cNvSpPr txBox="1"/>
          <p:nvPr/>
        </p:nvSpPr>
        <p:spPr>
          <a:xfrm>
            <a:off x="1450091" y="1367822"/>
            <a:ext cx="7693909" cy="1066800"/>
          </a:xfrm>
          <a:prstGeom prst="rect">
            <a:avLst/>
          </a:prstGeom>
        </p:spPr>
        <p:txBody>
          <a:bodyPr lIns="0" tIns="0" rIns="0" bIns="0" rtlCol="0" anchor="t">
            <a:spAutoFit/>
          </a:bodyPr>
          <a:lstStyle/>
          <a:p>
            <a:pPr algn="r">
              <a:lnSpc>
                <a:spcPts val="8250"/>
              </a:lnSpc>
            </a:pPr>
            <a:r>
              <a:rPr lang="en-US" sz="7500">
                <a:solidFill>
                  <a:srgbClr val="8CA9AD"/>
                </a:solidFill>
                <a:latin typeface="DM Sans Bold"/>
              </a:rPr>
              <a:t>METHODOLOGY</a:t>
            </a:r>
          </a:p>
        </p:txBody>
      </p:sp>
      <p:sp>
        <p:nvSpPr>
          <p:cNvPr id="7" name="TextBox 7"/>
          <p:cNvSpPr txBox="1"/>
          <p:nvPr/>
        </p:nvSpPr>
        <p:spPr>
          <a:xfrm>
            <a:off x="5450085" y="4276720"/>
            <a:ext cx="2976685" cy="866780"/>
          </a:xfrm>
          <a:prstGeom prst="rect">
            <a:avLst/>
          </a:prstGeom>
        </p:spPr>
        <p:txBody>
          <a:bodyPr lIns="0" tIns="0" rIns="0" bIns="0" rtlCol="0" anchor="t">
            <a:spAutoFit/>
          </a:bodyPr>
          <a:lstStyle/>
          <a:p>
            <a:pPr>
              <a:lnSpc>
                <a:spcPts val="6600"/>
              </a:lnSpc>
            </a:pPr>
            <a:r>
              <a:rPr lang="en-US" sz="6000">
                <a:solidFill>
                  <a:srgbClr val="F6F4F1"/>
                </a:solidFill>
                <a:latin typeface="DM Sans Bold"/>
              </a:rPr>
              <a:t>Survey</a:t>
            </a:r>
          </a:p>
        </p:txBody>
      </p:sp>
      <p:sp>
        <p:nvSpPr>
          <p:cNvPr id="8" name="TextBox 8"/>
          <p:cNvSpPr txBox="1"/>
          <p:nvPr/>
        </p:nvSpPr>
        <p:spPr>
          <a:xfrm>
            <a:off x="5450085" y="7705725"/>
            <a:ext cx="5953371" cy="866775"/>
          </a:xfrm>
          <a:prstGeom prst="rect">
            <a:avLst/>
          </a:prstGeom>
        </p:spPr>
        <p:txBody>
          <a:bodyPr lIns="0" tIns="0" rIns="0" bIns="0" rtlCol="0" anchor="t">
            <a:spAutoFit/>
          </a:bodyPr>
          <a:lstStyle/>
          <a:p>
            <a:pPr>
              <a:lnSpc>
                <a:spcPts val="6600"/>
              </a:lnSpc>
            </a:pPr>
            <a:r>
              <a:rPr lang="en-US" sz="6000">
                <a:solidFill>
                  <a:srgbClr val="F6F4F1"/>
                </a:solidFill>
                <a:latin typeface="DM Sans Bold"/>
              </a:rPr>
              <a:t>Interviews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73158"/>
        </a:solidFill>
        <a:effectLst/>
      </p:bgPr>
    </p:bg>
    <p:spTree>
      <p:nvGrpSpPr>
        <p:cNvPr id="1" name=""/>
        <p:cNvGrpSpPr/>
        <p:nvPr/>
      </p:nvGrpSpPr>
      <p:grpSpPr>
        <a:xfrm>
          <a:off x="0" y="0"/>
          <a:ext cx="0" cy="0"/>
          <a:chOff x="0" y="0"/>
          <a:chExt cx="0" cy="0"/>
        </a:xfrm>
      </p:grpSpPr>
      <p:grpSp>
        <p:nvGrpSpPr>
          <p:cNvPr id="2" name="Group 2"/>
          <p:cNvGrpSpPr/>
          <p:nvPr/>
        </p:nvGrpSpPr>
        <p:grpSpPr>
          <a:xfrm>
            <a:off x="636387" y="1028700"/>
            <a:ext cx="8624639" cy="3621604"/>
            <a:chOff x="0" y="0"/>
            <a:chExt cx="1529604" cy="642302"/>
          </a:xfrm>
        </p:grpSpPr>
        <p:sp>
          <p:nvSpPr>
            <p:cNvPr id="3" name="Freeform 3"/>
            <p:cNvSpPr/>
            <p:nvPr/>
          </p:nvSpPr>
          <p:spPr>
            <a:xfrm>
              <a:off x="0" y="0"/>
              <a:ext cx="1529604" cy="642302"/>
            </a:xfrm>
            <a:custGeom>
              <a:avLst/>
              <a:gdLst/>
              <a:ahLst/>
              <a:cxnLst/>
              <a:rect l="l" t="t" r="r" b="b"/>
              <a:pathLst>
                <a:path w="1529604" h="642302">
                  <a:moveTo>
                    <a:pt x="35008" y="0"/>
                  </a:moveTo>
                  <a:lnTo>
                    <a:pt x="1494596" y="0"/>
                  </a:lnTo>
                  <a:cubicBezTo>
                    <a:pt x="1503881" y="0"/>
                    <a:pt x="1512785" y="3688"/>
                    <a:pt x="1519350" y="10254"/>
                  </a:cubicBezTo>
                  <a:cubicBezTo>
                    <a:pt x="1525916" y="16819"/>
                    <a:pt x="1529604" y="25724"/>
                    <a:pt x="1529604" y="35008"/>
                  </a:cubicBezTo>
                  <a:lnTo>
                    <a:pt x="1529604" y="607293"/>
                  </a:lnTo>
                  <a:cubicBezTo>
                    <a:pt x="1529604" y="626628"/>
                    <a:pt x="1513930" y="642302"/>
                    <a:pt x="1494596" y="642302"/>
                  </a:cubicBezTo>
                  <a:lnTo>
                    <a:pt x="35008" y="642302"/>
                  </a:lnTo>
                  <a:cubicBezTo>
                    <a:pt x="25724" y="642302"/>
                    <a:pt x="16819" y="638613"/>
                    <a:pt x="10254" y="632048"/>
                  </a:cubicBezTo>
                  <a:cubicBezTo>
                    <a:pt x="3688" y="625483"/>
                    <a:pt x="0" y="616578"/>
                    <a:pt x="0" y="607293"/>
                  </a:cubicBezTo>
                  <a:lnTo>
                    <a:pt x="0" y="35008"/>
                  </a:lnTo>
                  <a:cubicBezTo>
                    <a:pt x="0" y="25724"/>
                    <a:pt x="3688" y="16819"/>
                    <a:pt x="10254" y="10254"/>
                  </a:cubicBezTo>
                  <a:cubicBezTo>
                    <a:pt x="16819" y="3688"/>
                    <a:pt x="25724" y="0"/>
                    <a:pt x="35008" y="0"/>
                  </a:cubicBezTo>
                  <a:close/>
                </a:path>
              </a:pathLst>
            </a:custGeom>
            <a:solidFill>
              <a:srgbClr val="2F5F98"/>
            </a:solidFill>
          </p:spPr>
        </p:sp>
        <p:sp>
          <p:nvSpPr>
            <p:cNvPr id="4" name="TextBox 4"/>
            <p:cNvSpPr txBox="1"/>
            <p:nvPr/>
          </p:nvSpPr>
          <p:spPr>
            <a:xfrm>
              <a:off x="0" y="-38100"/>
              <a:ext cx="1529604" cy="680402"/>
            </a:xfrm>
            <a:prstGeom prst="rect">
              <a:avLst/>
            </a:prstGeom>
          </p:spPr>
          <p:txBody>
            <a:bodyPr lIns="99847" tIns="99847" rIns="99847" bIns="99847" rtlCol="0" anchor="ctr"/>
            <a:lstStyle/>
            <a:p>
              <a:pPr algn="ctr">
                <a:lnSpc>
                  <a:spcPts val="1802"/>
                </a:lnSpc>
              </a:pPr>
              <a:endParaRPr/>
            </a:p>
          </p:txBody>
        </p:sp>
      </p:grpSp>
      <p:sp>
        <p:nvSpPr>
          <p:cNvPr id="5" name="TextBox 5"/>
          <p:cNvSpPr txBox="1"/>
          <p:nvPr/>
        </p:nvSpPr>
        <p:spPr>
          <a:xfrm>
            <a:off x="850823" y="2121508"/>
            <a:ext cx="2230122" cy="1293112"/>
          </a:xfrm>
          <a:prstGeom prst="rect">
            <a:avLst/>
          </a:prstGeom>
        </p:spPr>
        <p:txBody>
          <a:bodyPr lIns="0" tIns="0" rIns="0" bIns="0" rtlCol="0" anchor="t">
            <a:spAutoFit/>
          </a:bodyPr>
          <a:lstStyle/>
          <a:p>
            <a:pPr>
              <a:lnSpc>
                <a:spcPts val="10626"/>
              </a:lnSpc>
              <a:spcBef>
                <a:spcPct val="0"/>
              </a:spcBef>
            </a:pPr>
            <a:r>
              <a:rPr lang="en-US" sz="7590" spc="129">
                <a:solidFill>
                  <a:srgbClr val="F6F4F1"/>
                </a:solidFill>
                <a:latin typeface="DM Sans Bold"/>
              </a:rPr>
              <a:t>69%</a:t>
            </a:r>
          </a:p>
        </p:txBody>
      </p:sp>
      <p:sp>
        <p:nvSpPr>
          <p:cNvPr id="6" name="TextBox 6"/>
          <p:cNvSpPr txBox="1"/>
          <p:nvPr/>
        </p:nvSpPr>
        <p:spPr>
          <a:xfrm>
            <a:off x="3080945" y="1404402"/>
            <a:ext cx="5713877" cy="2794000"/>
          </a:xfrm>
          <a:prstGeom prst="rect">
            <a:avLst/>
          </a:prstGeom>
        </p:spPr>
        <p:txBody>
          <a:bodyPr lIns="0" tIns="0" rIns="0" bIns="0" rtlCol="0" anchor="t">
            <a:spAutoFit/>
          </a:bodyPr>
          <a:lstStyle/>
          <a:p>
            <a:pPr>
              <a:lnSpc>
                <a:spcPts val="5599"/>
              </a:lnSpc>
              <a:spcBef>
                <a:spcPct val="0"/>
              </a:spcBef>
            </a:pPr>
            <a:r>
              <a:rPr lang="en-US" sz="3999" spc="79">
                <a:solidFill>
                  <a:srgbClr val="F6F4F1"/>
                </a:solidFill>
                <a:latin typeface="DM Sans Bold"/>
              </a:rPr>
              <a:t>of children in families surveyed have an oral health care provider they see regularly.</a:t>
            </a:r>
          </a:p>
        </p:txBody>
      </p:sp>
      <p:sp>
        <p:nvSpPr>
          <p:cNvPr id="7" name="Freeform 7"/>
          <p:cNvSpPr/>
          <p:nvPr/>
        </p:nvSpPr>
        <p:spPr>
          <a:xfrm>
            <a:off x="10591800" y="1933893"/>
            <a:ext cx="6695399" cy="6419214"/>
          </a:xfrm>
          <a:custGeom>
            <a:avLst/>
            <a:gdLst/>
            <a:ahLst/>
            <a:cxnLst/>
            <a:rect l="l" t="t" r="r" b="b"/>
            <a:pathLst>
              <a:path w="6695399" h="6419214">
                <a:moveTo>
                  <a:pt x="0" y="0"/>
                </a:moveTo>
                <a:lnTo>
                  <a:pt x="6695399" y="0"/>
                </a:lnTo>
                <a:lnTo>
                  <a:pt x="6695399" y="6419214"/>
                </a:lnTo>
                <a:lnTo>
                  <a:pt x="0" y="6419214"/>
                </a:lnTo>
                <a:lnTo>
                  <a:pt x="0" y="0"/>
                </a:lnTo>
                <a:close/>
              </a:path>
            </a:pathLst>
          </a:custGeom>
          <a:blipFill>
            <a:blip r:embed="rId2"/>
            <a:stretch>
              <a:fillRect/>
            </a:stretch>
          </a:blipFill>
        </p:spPr>
      </p:sp>
      <p:grpSp>
        <p:nvGrpSpPr>
          <p:cNvPr id="8" name="Group 8"/>
          <p:cNvGrpSpPr/>
          <p:nvPr/>
        </p:nvGrpSpPr>
        <p:grpSpPr>
          <a:xfrm>
            <a:off x="636387" y="5636696"/>
            <a:ext cx="8624639" cy="3621604"/>
            <a:chOff x="0" y="0"/>
            <a:chExt cx="1529604" cy="642302"/>
          </a:xfrm>
        </p:grpSpPr>
        <p:sp>
          <p:nvSpPr>
            <p:cNvPr id="9" name="Freeform 9"/>
            <p:cNvSpPr/>
            <p:nvPr/>
          </p:nvSpPr>
          <p:spPr>
            <a:xfrm>
              <a:off x="0" y="0"/>
              <a:ext cx="1529604" cy="642302"/>
            </a:xfrm>
            <a:custGeom>
              <a:avLst/>
              <a:gdLst/>
              <a:ahLst/>
              <a:cxnLst/>
              <a:rect l="l" t="t" r="r" b="b"/>
              <a:pathLst>
                <a:path w="1529604" h="642302">
                  <a:moveTo>
                    <a:pt x="35008" y="0"/>
                  </a:moveTo>
                  <a:lnTo>
                    <a:pt x="1494596" y="0"/>
                  </a:lnTo>
                  <a:cubicBezTo>
                    <a:pt x="1503881" y="0"/>
                    <a:pt x="1512785" y="3688"/>
                    <a:pt x="1519350" y="10254"/>
                  </a:cubicBezTo>
                  <a:cubicBezTo>
                    <a:pt x="1525916" y="16819"/>
                    <a:pt x="1529604" y="25724"/>
                    <a:pt x="1529604" y="35008"/>
                  </a:cubicBezTo>
                  <a:lnTo>
                    <a:pt x="1529604" y="607293"/>
                  </a:lnTo>
                  <a:cubicBezTo>
                    <a:pt x="1529604" y="626628"/>
                    <a:pt x="1513930" y="642302"/>
                    <a:pt x="1494596" y="642302"/>
                  </a:cubicBezTo>
                  <a:lnTo>
                    <a:pt x="35008" y="642302"/>
                  </a:lnTo>
                  <a:cubicBezTo>
                    <a:pt x="25724" y="642302"/>
                    <a:pt x="16819" y="638613"/>
                    <a:pt x="10254" y="632048"/>
                  </a:cubicBezTo>
                  <a:cubicBezTo>
                    <a:pt x="3688" y="625483"/>
                    <a:pt x="0" y="616578"/>
                    <a:pt x="0" y="607293"/>
                  </a:cubicBezTo>
                  <a:lnTo>
                    <a:pt x="0" y="35008"/>
                  </a:lnTo>
                  <a:cubicBezTo>
                    <a:pt x="0" y="25724"/>
                    <a:pt x="3688" y="16819"/>
                    <a:pt x="10254" y="10254"/>
                  </a:cubicBezTo>
                  <a:cubicBezTo>
                    <a:pt x="16819" y="3688"/>
                    <a:pt x="25724" y="0"/>
                    <a:pt x="35008" y="0"/>
                  </a:cubicBezTo>
                  <a:close/>
                </a:path>
              </a:pathLst>
            </a:custGeom>
            <a:solidFill>
              <a:srgbClr val="2F5F98"/>
            </a:solidFill>
          </p:spPr>
        </p:sp>
        <p:sp>
          <p:nvSpPr>
            <p:cNvPr id="10" name="TextBox 10"/>
            <p:cNvSpPr txBox="1"/>
            <p:nvPr/>
          </p:nvSpPr>
          <p:spPr>
            <a:xfrm>
              <a:off x="0" y="-38100"/>
              <a:ext cx="1529604" cy="680402"/>
            </a:xfrm>
            <a:prstGeom prst="rect">
              <a:avLst/>
            </a:prstGeom>
          </p:spPr>
          <p:txBody>
            <a:bodyPr lIns="99847" tIns="99847" rIns="99847" bIns="99847" rtlCol="0" anchor="ctr"/>
            <a:lstStyle/>
            <a:p>
              <a:pPr algn="ctr">
                <a:lnSpc>
                  <a:spcPts val="1802"/>
                </a:lnSpc>
              </a:pPr>
              <a:endParaRPr/>
            </a:p>
          </p:txBody>
        </p:sp>
      </p:grpSp>
      <p:sp>
        <p:nvSpPr>
          <p:cNvPr id="11" name="TextBox 11"/>
          <p:cNvSpPr txBox="1"/>
          <p:nvPr/>
        </p:nvSpPr>
        <p:spPr>
          <a:xfrm>
            <a:off x="1200001" y="6496901"/>
            <a:ext cx="2230122" cy="1293112"/>
          </a:xfrm>
          <a:prstGeom prst="rect">
            <a:avLst/>
          </a:prstGeom>
        </p:spPr>
        <p:txBody>
          <a:bodyPr lIns="0" tIns="0" rIns="0" bIns="0" rtlCol="0" anchor="t">
            <a:spAutoFit/>
          </a:bodyPr>
          <a:lstStyle/>
          <a:p>
            <a:pPr>
              <a:lnSpc>
                <a:spcPts val="10626"/>
              </a:lnSpc>
              <a:spcBef>
                <a:spcPct val="0"/>
              </a:spcBef>
            </a:pPr>
            <a:r>
              <a:rPr lang="en-US" sz="7590" spc="129">
                <a:solidFill>
                  <a:srgbClr val="F6F4F1"/>
                </a:solidFill>
                <a:latin typeface="DM Sans Bold"/>
              </a:rPr>
              <a:t>31%</a:t>
            </a:r>
          </a:p>
        </p:txBody>
      </p:sp>
      <p:sp>
        <p:nvSpPr>
          <p:cNvPr id="12" name="TextBox 12"/>
          <p:cNvSpPr txBox="1"/>
          <p:nvPr/>
        </p:nvSpPr>
        <p:spPr>
          <a:xfrm>
            <a:off x="3239723" y="6279377"/>
            <a:ext cx="5555099" cy="2121415"/>
          </a:xfrm>
          <a:prstGeom prst="rect">
            <a:avLst/>
          </a:prstGeom>
        </p:spPr>
        <p:txBody>
          <a:bodyPr wrap="square" lIns="0" tIns="0" rIns="0" bIns="0" rtlCol="0" anchor="t">
            <a:spAutoFit/>
          </a:bodyPr>
          <a:lstStyle/>
          <a:p>
            <a:pPr>
              <a:lnSpc>
                <a:spcPts val="5599"/>
              </a:lnSpc>
              <a:spcBef>
                <a:spcPct val="0"/>
              </a:spcBef>
            </a:pPr>
            <a:r>
              <a:rPr lang="en-US" sz="3999" spc="79" dirty="0">
                <a:solidFill>
                  <a:srgbClr val="F6F4F1"/>
                </a:solidFill>
                <a:latin typeface="DM Sans Bold"/>
              </a:rPr>
              <a:t>do not have an oral health care provider they see regularly.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73158"/>
        </a:solidFill>
        <a:effectLst/>
      </p:bgPr>
    </p:bg>
    <p:spTree>
      <p:nvGrpSpPr>
        <p:cNvPr id="1" name=""/>
        <p:cNvGrpSpPr/>
        <p:nvPr/>
      </p:nvGrpSpPr>
      <p:grpSpPr>
        <a:xfrm>
          <a:off x="0" y="0"/>
          <a:ext cx="0" cy="0"/>
          <a:chOff x="0" y="0"/>
          <a:chExt cx="0" cy="0"/>
        </a:xfrm>
      </p:grpSpPr>
      <p:grpSp>
        <p:nvGrpSpPr>
          <p:cNvPr id="2" name="Group 2"/>
          <p:cNvGrpSpPr/>
          <p:nvPr/>
        </p:nvGrpSpPr>
        <p:grpSpPr>
          <a:xfrm>
            <a:off x="2367866" y="374499"/>
            <a:ext cx="13552267" cy="1762174"/>
            <a:chOff x="0" y="0"/>
            <a:chExt cx="2845965" cy="324865"/>
          </a:xfrm>
        </p:grpSpPr>
        <p:sp>
          <p:nvSpPr>
            <p:cNvPr id="3" name="Freeform 3"/>
            <p:cNvSpPr/>
            <p:nvPr/>
          </p:nvSpPr>
          <p:spPr>
            <a:xfrm>
              <a:off x="0" y="0"/>
              <a:ext cx="2845965" cy="324865"/>
            </a:xfrm>
            <a:custGeom>
              <a:avLst/>
              <a:gdLst/>
              <a:ahLst/>
              <a:cxnLst/>
              <a:rect l="l" t="t" r="r" b="b"/>
              <a:pathLst>
                <a:path w="2845965" h="324865">
                  <a:moveTo>
                    <a:pt x="19559" y="0"/>
                  </a:moveTo>
                  <a:lnTo>
                    <a:pt x="2826406" y="0"/>
                  </a:lnTo>
                  <a:cubicBezTo>
                    <a:pt x="2831593" y="0"/>
                    <a:pt x="2836568" y="2061"/>
                    <a:pt x="2840236" y="5729"/>
                  </a:cubicBezTo>
                  <a:cubicBezTo>
                    <a:pt x="2843904" y="9397"/>
                    <a:pt x="2845965" y="14371"/>
                    <a:pt x="2845965" y="19559"/>
                  </a:cubicBezTo>
                  <a:lnTo>
                    <a:pt x="2845965" y="305306"/>
                  </a:lnTo>
                  <a:cubicBezTo>
                    <a:pt x="2845965" y="310493"/>
                    <a:pt x="2843904" y="315468"/>
                    <a:pt x="2840236" y="319136"/>
                  </a:cubicBezTo>
                  <a:cubicBezTo>
                    <a:pt x="2836568" y="322804"/>
                    <a:pt x="2831593" y="324865"/>
                    <a:pt x="2826406" y="324865"/>
                  </a:cubicBezTo>
                  <a:lnTo>
                    <a:pt x="19559" y="324865"/>
                  </a:lnTo>
                  <a:cubicBezTo>
                    <a:pt x="14371" y="324865"/>
                    <a:pt x="9397" y="322804"/>
                    <a:pt x="5729" y="319136"/>
                  </a:cubicBezTo>
                  <a:cubicBezTo>
                    <a:pt x="2061" y="315468"/>
                    <a:pt x="0" y="310493"/>
                    <a:pt x="0" y="305306"/>
                  </a:cubicBezTo>
                  <a:lnTo>
                    <a:pt x="0" y="19559"/>
                  </a:lnTo>
                  <a:cubicBezTo>
                    <a:pt x="0" y="14371"/>
                    <a:pt x="2061" y="9397"/>
                    <a:pt x="5729" y="5729"/>
                  </a:cubicBezTo>
                  <a:cubicBezTo>
                    <a:pt x="9397" y="2061"/>
                    <a:pt x="14371" y="0"/>
                    <a:pt x="19559" y="0"/>
                  </a:cubicBezTo>
                  <a:close/>
                </a:path>
              </a:pathLst>
            </a:custGeom>
            <a:solidFill>
              <a:srgbClr val="666986"/>
            </a:solidFill>
          </p:spPr>
        </p:sp>
        <p:sp>
          <p:nvSpPr>
            <p:cNvPr id="4" name="TextBox 4"/>
            <p:cNvSpPr txBox="1"/>
            <p:nvPr/>
          </p:nvSpPr>
          <p:spPr>
            <a:xfrm>
              <a:off x="0" y="-38100"/>
              <a:ext cx="2845965" cy="362965"/>
            </a:xfrm>
            <a:prstGeom prst="rect">
              <a:avLst/>
            </a:prstGeom>
          </p:spPr>
          <p:txBody>
            <a:bodyPr lIns="96054" tIns="96054" rIns="96054" bIns="96054" rtlCol="0" anchor="ctr"/>
            <a:lstStyle/>
            <a:p>
              <a:pPr algn="ctr">
                <a:lnSpc>
                  <a:spcPts val="1802"/>
                </a:lnSpc>
              </a:pPr>
              <a:endParaRPr/>
            </a:p>
          </p:txBody>
        </p:sp>
      </p:grpSp>
      <p:sp>
        <p:nvSpPr>
          <p:cNvPr id="5" name="TextBox 5"/>
          <p:cNvSpPr txBox="1"/>
          <p:nvPr/>
        </p:nvSpPr>
        <p:spPr>
          <a:xfrm>
            <a:off x="2800789" y="677894"/>
            <a:ext cx="12360114" cy="1384300"/>
          </a:xfrm>
          <a:prstGeom prst="rect">
            <a:avLst/>
          </a:prstGeom>
        </p:spPr>
        <p:txBody>
          <a:bodyPr lIns="0" tIns="0" rIns="0" bIns="0" rtlCol="0" anchor="t">
            <a:spAutoFit/>
          </a:bodyPr>
          <a:lstStyle/>
          <a:p>
            <a:pPr algn="ctr">
              <a:lnSpc>
                <a:spcPts val="5599"/>
              </a:lnSpc>
              <a:spcBef>
                <a:spcPct val="0"/>
              </a:spcBef>
            </a:pPr>
            <a:r>
              <a:rPr lang="en-US" sz="3999" spc="199" dirty="0">
                <a:solidFill>
                  <a:srgbClr val="F6F4F1"/>
                </a:solidFill>
                <a:latin typeface="DM Sans Bold Italics"/>
              </a:rPr>
              <a:t>Why does your child not see an oral health care provider regularly?</a:t>
            </a:r>
          </a:p>
        </p:txBody>
      </p:sp>
      <p:sp>
        <p:nvSpPr>
          <p:cNvPr id="6" name="TextBox 6"/>
          <p:cNvSpPr txBox="1"/>
          <p:nvPr/>
        </p:nvSpPr>
        <p:spPr>
          <a:xfrm>
            <a:off x="762000" y="4381500"/>
            <a:ext cx="17132102" cy="4994059"/>
          </a:xfrm>
          <a:prstGeom prst="rect">
            <a:avLst/>
          </a:prstGeom>
        </p:spPr>
        <p:txBody>
          <a:bodyPr wrap="square" lIns="0" tIns="0" rIns="0" bIns="0" rtlCol="0" anchor="t">
            <a:spAutoFit/>
          </a:bodyPr>
          <a:lstStyle/>
          <a:p>
            <a:pPr marL="549324" lvl="1" indent="-274662">
              <a:lnSpc>
                <a:spcPts val="5597"/>
              </a:lnSpc>
              <a:buFont typeface="Arial"/>
              <a:buChar char="•"/>
            </a:pPr>
            <a:r>
              <a:rPr lang="en-US" sz="4000" spc="50" dirty="0">
                <a:solidFill>
                  <a:srgbClr val="F6F4F1"/>
                </a:solidFill>
                <a:latin typeface="DM Sans Bold"/>
              </a:rPr>
              <a:t>The providers do not provide the accommodations I need (56%)</a:t>
            </a:r>
          </a:p>
          <a:p>
            <a:pPr marL="549324" lvl="1" indent="-274662">
              <a:lnSpc>
                <a:spcPts val="5597"/>
              </a:lnSpc>
              <a:buFont typeface="Arial"/>
              <a:buChar char="•"/>
            </a:pPr>
            <a:r>
              <a:rPr lang="en-US" sz="4000" spc="50" dirty="0">
                <a:solidFill>
                  <a:srgbClr val="F6F4F1"/>
                </a:solidFill>
                <a:latin typeface="DM Sans Bold"/>
              </a:rPr>
              <a:t>The provider does not feel able to meet my child’s needs (56%)</a:t>
            </a:r>
          </a:p>
          <a:p>
            <a:pPr marL="549324" lvl="1" indent="-274662">
              <a:lnSpc>
                <a:spcPts val="5597"/>
              </a:lnSpc>
              <a:buFont typeface="Arial"/>
              <a:buChar char="•"/>
            </a:pPr>
            <a:r>
              <a:rPr lang="en-US" sz="4000" spc="50" dirty="0">
                <a:solidFill>
                  <a:srgbClr val="F6F4F1"/>
                </a:solidFill>
                <a:latin typeface="DM Sans Bold"/>
              </a:rPr>
              <a:t>There are no providers in the area (33%)</a:t>
            </a:r>
          </a:p>
          <a:p>
            <a:pPr marL="549324" lvl="1" indent="-274662">
              <a:lnSpc>
                <a:spcPts val="5597"/>
              </a:lnSpc>
              <a:buFont typeface="Arial"/>
              <a:buChar char="•"/>
            </a:pPr>
            <a:r>
              <a:rPr lang="en-US" sz="4000" spc="50" dirty="0">
                <a:solidFill>
                  <a:srgbClr val="F6F4F1"/>
                </a:solidFill>
                <a:latin typeface="DM Sans Bold"/>
              </a:rPr>
              <a:t>Some other reason (33%)</a:t>
            </a:r>
          </a:p>
          <a:p>
            <a:pPr marL="549324" lvl="1" indent="-274662">
              <a:lnSpc>
                <a:spcPts val="5597"/>
              </a:lnSpc>
              <a:buFont typeface="Arial"/>
              <a:buChar char="•"/>
            </a:pPr>
            <a:r>
              <a:rPr lang="en-US" sz="4000" spc="50" dirty="0">
                <a:solidFill>
                  <a:srgbClr val="F6F4F1"/>
                </a:solidFill>
                <a:latin typeface="DM Sans Bold"/>
              </a:rPr>
              <a:t>My child’s dental insurance does not cover the care they need (11%)</a:t>
            </a:r>
          </a:p>
          <a:p>
            <a:pPr marL="549324" lvl="1" indent="-274662">
              <a:lnSpc>
                <a:spcPts val="5597"/>
              </a:lnSpc>
              <a:buFont typeface="Arial"/>
              <a:buChar char="•"/>
            </a:pPr>
            <a:r>
              <a:rPr lang="en-US" sz="4000" spc="50" dirty="0">
                <a:solidFill>
                  <a:srgbClr val="F6F4F1"/>
                </a:solidFill>
                <a:latin typeface="DM Sans Bold"/>
              </a:rPr>
              <a:t>I do not know how to find an oral health care provider (11%)</a:t>
            </a:r>
          </a:p>
        </p:txBody>
      </p:sp>
      <p:sp>
        <p:nvSpPr>
          <p:cNvPr id="10" name="Freeform 10">
            <a:extLst>
              <a:ext uri="{FF2B5EF4-FFF2-40B4-BE49-F238E27FC236}">
                <a16:creationId xmlns:a16="http://schemas.microsoft.com/office/drawing/2014/main" id="{D0B600EF-198E-4A30-A892-4C5AF12C410B}"/>
              </a:ext>
            </a:extLst>
          </p:cNvPr>
          <p:cNvSpPr/>
          <p:nvPr/>
        </p:nvSpPr>
        <p:spPr>
          <a:xfrm>
            <a:off x="5736594" y="2590060"/>
            <a:ext cx="1176013" cy="1337012"/>
          </a:xfrm>
          <a:custGeom>
            <a:avLst/>
            <a:gdLst/>
            <a:ahLst/>
            <a:cxnLst/>
            <a:rect l="l" t="t" r="r" b="b"/>
            <a:pathLst>
              <a:path w="1176013" h="1337012">
                <a:moveTo>
                  <a:pt x="0" y="0"/>
                </a:moveTo>
                <a:lnTo>
                  <a:pt x="1176013" y="0"/>
                </a:lnTo>
                <a:lnTo>
                  <a:pt x="1176013" y="1337012"/>
                </a:lnTo>
                <a:lnTo>
                  <a:pt x="0" y="133701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Freeform 6">
            <a:extLst>
              <a:ext uri="{FF2B5EF4-FFF2-40B4-BE49-F238E27FC236}">
                <a16:creationId xmlns:a16="http://schemas.microsoft.com/office/drawing/2014/main" id="{0F0233F8-4A5B-4378-BC48-6B5EB3C506DF}"/>
              </a:ext>
            </a:extLst>
          </p:cNvPr>
          <p:cNvSpPr/>
          <p:nvPr/>
        </p:nvSpPr>
        <p:spPr>
          <a:xfrm>
            <a:off x="11375395" y="2516622"/>
            <a:ext cx="1206302" cy="1340335"/>
          </a:xfrm>
          <a:custGeom>
            <a:avLst/>
            <a:gdLst/>
            <a:ahLst/>
            <a:cxnLst/>
            <a:rect l="l" t="t" r="r" b="b"/>
            <a:pathLst>
              <a:path w="1206302" h="1340335">
                <a:moveTo>
                  <a:pt x="0" y="0"/>
                </a:moveTo>
                <a:lnTo>
                  <a:pt x="1206301" y="0"/>
                </a:lnTo>
                <a:lnTo>
                  <a:pt x="1206301" y="1340335"/>
                </a:lnTo>
                <a:lnTo>
                  <a:pt x="0" y="134033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73158"/>
        </a:solidFill>
        <a:effectLst/>
      </p:bgPr>
    </p:bg>
    <p:spTree>
      <p:nvGrpSpPr>
        <p:cNvPr id="1" name=""/>
        <p:cNvGrpSpPr/>
        <p:nvPr/>
      </p:nvGrpSpPr>
      <p:grpSpPr>
        <a:xfrm>
          <a:off x="0" y="0"/>
          <a:ext cx="0" cy="0"/>
          <a:chOff x="0" y="0"/>
          <a:chExt cx="0" cy="0"/>
        </a:xfrm>
      </p:grpSpPr>
      <p:sp>
        <p:nvSpPr>
          <p:cNvPr id="2" name="Freeform 2"/>
          <p:cNvSpPr/>
          <p:nvPr/>
        </p:nvSpPr>
        <p:spPr>
          <a:xfrm>
            <a:off x="1028700" y="-1215494"/>
            <a:ext cx="4102978" cy="3133183"/>
          </a:xfrm>
          <a:custGeom>
            <a:avLst/>
            <a:gdLst/>
            <a:ahLst/>
            <a:cxnLst/>
            <a:rect l="l" t="t" r="r" b="b"/>
            <a:pathLst>
              <a:path w="4102978" h="3133183">
                <a:moveTo>
                  <a:pt x="0" y="0"/>
                </a:moveTo>
                <a:lnTo>
                  <a:pt x="4102978" y="0"/>
                </a:lnTo>
                <a:lnTo>
                  <a:pt x="4102978" y="3133183"/>
                </a:lnTo>
                <a:lnTo>
                  <a:pt x="0" y="31331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3156322" y="9164276"/>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5650511" y="3241074"/>
            <a:ext cx="6648026" cy="6648026"/>
            <a:chOff x="0" y="0"/>
            <a:chExt cx="8864035" cy="8864035"/>
          </a:xfrm>
        </p:grpSpPr>
        <p:grpSp>
          <p:nvGrpSpPr>
            <p:cNvPr id="5" name="Group 5"/>
            <p:cNvGrpSpPr>
              <a:grpSpLocks noChangeAspect="1"/>
            </p:cNvGrpSpPr>
            <p:nvPr/>
          </p:nvGrpSpPr>
          <p:grpSpPr>
            <a:xfrm>
              <a:off x="0" y="0"/>
              <a:ext cx="8864035" cy="8864035"/>
              <a:chOff x="0" y="0"/>
              <a:chExt cx="2540000" cy="2540000"/>
            </a:xfrm>
          </p:grpSpPr>
          <p:sp>
            <p:nvSpPr>
              <p:cNvPr id="6" name="Freeform 6"/>
              <p:cNvSpPr/>
              <p:nvPr/>
            </p:nvSpPr>
            <p:spPr>
              <a:xfrm>
                <a:off x="1270000" y="0"/>
                <a:ext cx="790739" cy="1270000"/>
              </a:xfrm>
              <a:custGeom>
                <a:avLst/>
                <a:gdLst/>
                <a:ahLst/>
                <a:cxnLst/>
                <a:rect l="l" t="t" r="r" b="b"/>
                <a:pathLst>
                  <a:path w="790739" h="1270000">
                    <a:moveTo>
                      <a:pt x="0" y="0"/>
                    </a:moveTo>
                    <a:lnTo>
                      <a:pt x="0" y="0"/>
                    </a:lnTo>
                    <a:cubicBezTo>
                      <a:pt x="287229" y="0"/>
                      <a:pt x="565976" y="97366"/>
                      <a:pt x="790739" y="276203"/>
                    </a:cubicBezTo>
                    <a:lnTo>
                      <a:pt x="0" y="1270000"/>
                    </a:lnTo>
                    <a:close/>
                  </a:path>
                </a:pathLst>
              </a:custGeom>
              <a:solidFill>
                <a:srgbClr val="B2C2D1"/>
              </a:solidFill>
            </p:spPr>
          </p:sp>
          <p:sp>
            <p:nvSpPr>
              <p:cNvPr id="7" name="Freeform 7"/>
              <p:cNvSpPr/>
              <p:nvPr/>
            </p:nvSpPr>
            <p:spPr>
              <a:xfrm>
                <a:off x="1270000" y="237924"/>
                <a:ext cx="1362495" cy="2295011"/>
              </a:xfrm>
              <a:custGeom>
                <a:avLst/>
                <a:gdLst/>
                <a:ahLst/>
                <a:cxnLst/>
                <a:rect l="l" t="t" r="r" b="b"/>
                <a:pathLst>
                  <a:path w="1362495" h="2295011">
                    <a:moveTo>
                      <a:pt x="740081" y="0"/>
                    </a:moveTo>
                    <a:cubicBezTo>
                      <a:pt x="1168393" y="307135"/>
                      <a:pt x="1362495" y="846897"/>
                      <a:pt x="1227873" y="1356465"/>
                    </a:cubicBezTo>
                    <a:cubicBezTo>
                      <a:pt x="1093251" y="1866033"/>
                      <a:pt x="657887" y="2239498"/>
                      <a:pt x="133767" y="2295012"/>
                    </a:cubicBezTo>
                    <a:lnTo>
                      <a:pt x="0" y="1032076"/>
                    </a:lnTo>
                    <a:close/>
                  </a:path>
                </a:pathLst>
              </a:custGeom>
              <a:solidFill>
                <a:srgbClr val="627689"/>
              </a:solidFill>
            </p:spPr>
          </p:sp>
          <p:sp>
            <p:nvSpPr>
              <p:cNvPr id="8" name="Freeform 8"/>
              <p:cNvSpPr/>
              <p:nvPr/>
            </p:nvSpPr>
            <p:spPr>
              <a:xfrm>
                <a:off x="-40568" y="1108183"/>
                <a:ext cx="1507288" cy="1478390"/>
              </a:xfrm>
              <a:custGeom>
                <a:avLst/>
                <a:gdLst/>
                <a:ahLst/>
                <a:cxnLst/>
                <a:rect l="l" t="t" r="r" b="b"/>
                <a:pathLst>
                  <a:path w="1507288" h="1478390">
                    <a:moveTo>
                      <a:pt x="1507289" y="1416489"/>
                    </a:moveTo>
                    <a:cubicBezTo>
                      <a:pt x="1112484" y="1478390"/>
                      <a:pt x="711569" y="1350852"/>
                      <a:pt x="425094" y="1072221"/>
                    </a:cubicBezTo>
                    <a:cubicBezTo>
                      <a:pt x="138619" y="793591"/>
                      <a:pt x="0" y="396371"/>
                      <a:pt x="50919" y="0"/>
                    </a:cubicBezTo>
                    <a:lnTo>
                      <a:pt x="1310568" y="161817"/>
                    </a:lnTo>
                    <a:close/>
                  </a:path>
                </a:pathLst>
              </a:custGeom>
              <a:solidFill>
                <a:srgbClr val="2D8BBA"/>
              </a:solidFill>
            </p:spPr>
          </p:sp>
          <p:sp>
            <p:nvSpPr>
              <p:cNvPr id="9" name="Freeform 9"/>
              <p:cNvSpPr/>
              <p:nvPr/>
            </p:nvSpPr>
            <p:spPr>
              <a:xfrm>
                <a:off x="3838" y="0"/>
                <a:ext cx="1266162" cy="1270000"/>
              </a:xfrm>
              <a:custGeom>
                <a:avLst/>
                <a:gdLst/>
                <a:ahLst/>
                <a:cxnLst/>
                <a:rect l="l" t="t" r="r" b="b"/>
                <a:pathLst>
                  <a:path w="1266162" h="1270000">
                    <a:moveTo>
                      <a:pt x="0" y="1171341"/>
                    </a:moveTo>
                    <a:cubicBezTo>
                      <a:pt x="51511" y="510257"/>
                      <a:pt x="602946" y="66"/>
                      <a:pt x="1266035" y="0"/>
                    </a:cubicBezTo>
                    <a:lnTo>
                      <a:pt x="1266162" y="1270000"/>
                    </a:lnTo>
                    <a:close/>
                  </a:path>
                </a:pathLst>
              </a:custGeom>
              <a:solidFill>
                <a:srgbClr val="2F5F98"/>
              </a:solidFill>
            </p:spPr>
          </p:sp>
        </p:grpSp>
      </p:grpSp>
      <p:grpSp>
        <p:nvGrpSpPr>
          <p:cNvPr id="10" name="Group 10"/>
          <p:cNvGrpSpPr/>
          <p:nvPr/>
        </p:nvGrpSpPr>
        <p:grpSpPr>
          <a:xfrm>
            <a:off x="1576634" y="500356"/>
            <a:ext cx="14795780" cy="2181918"/>
            <a:chOff x="0" y="0"/>
            <a:chExt cx="5042958" cy="743680"/>
          </a:xfrm>
        </p:grpSpPr>
        <p:sp>
          <p:nvSpPr>
            <p:cNvPr id="11" name="Freeform 11"/>
            <p:cNvSpPr/>
            <p:nvPr/>
          </p:nvSpPr>
          <p:spPr>
            <a:xfrm>
              <a:off x="0" y="0"/>
              <a:ext cx="5042958" cy="743680"/>
            </a:xfrm>
            <a:custGeom>
              <a:avLst/>
              <a:gdLst/>
              <a:ahLst/>
              <a:cxnLst/>
              <a:rect l="l" t="t" r="r" b="b"/>
              <a:pathLst>
                <a:path w="5042958" h="743680">
                  <a:moveTo>
                    <a:pt x="20407" y="0"/>
                  </a:moveTo>
                  <a:lnTo>
                    <a:pt x="5022551" y="0"/>
                  </a:lnTo>
                  <a:cubicBezTo>
                    <a:pt x="5033821" y="0"/>
                    <a:pt x="5042958" y="9136"/>
                    <a:pt x="5042958" y="20407"/>
                  </a:cubicBezTo>
                  <a:lnTo>
                    <a:pt x="5042958" y="723273"/>
                  </a:lnTo>
                  <a:cubicBezTo>
                    <a:pt x="5042958" y="728685"/>
                    <a:pt x="5040808" y="733876"/>
                    <a:pt x="5036981" y="737703"/>
                  </a:cubicBezTo>
                  <a:cubicBezTo>
                    <a:pt x="5033154" y="741530"/>
                    <a:pt x="5027963" y="743680"/>
                    <a:pt x="5022551" y="743680"/>
                  </a:cubicBezTo>
                  <a:lnTo>
                    <a:pt x="20407" y="743680"/>
                  </a:lnTo>
                  <a:cubicBezTo>
                    <a:pt x="9136" y="743680"/>
                    <a:pt x="0" y="734543"/>
                    <a:pt x="0" y="723273"/>
                  </a:cubicBezTo>
                  <a:lnTo>
                    <a:pt x="0" y="20407"/>
                  </a:lnTo>
                  <a:cubicBezTo>
                    <a:pt x="0" y="9136"/>
                    <a:pt x="9136" y="0"/>
                    <a:pt x="20407" y="0"/>
                  </a:cubicBezTo>
                  <a:close/>
                </a:path>
              </a:pathLst>
            </a:custGeom>
            <a:solidFill>
              <a:srgbClr val="31356E"/>
            </a:solidFill>
          </p:spPr>
        </p:sp>
        <p:sp>
          <p:nvSpPr>
            <p:cNvPr id="12" name="TextBox 12"/>
            <p:cNvSpPr txBox="1"/>
            <p:nvPr/>
          </p:nvSpPr>
          <p:spPr>
            <a:xfrm>
              <a:off x="0" y="-38100"/>
              <a:ext cx="5042958" cy="781780"/>
            </a:xfrm>
            <a:prstGeom prst="rect">
              <a:avLst/>
            </a:prstGeom>
          </p:spPr>
          <p:txBody>
            <a:bodyPr lIns="51955" tIns="51955" rIns="51955" bIns="51955" rtlCol="0" anchor="ctr"/>
            <a:lstStyle/>
            <a:p>
              <a:pPr algn="ctr">
                <a:lnSpc>
                  <a:spcPts val="1802"/>
                </a:lnSpc>
              </a:pPr>
              <a:endParaRPr/>
            </a:p>
          </p:txBody>
        </p:sp>
      </p:grpSp>
      <p:sp>
        <p:nvSpPr>
          <p:cNvPr id="13" name="TextBox 13"/>
          <p:cNvSpPr txBox="1"/>
          <p:nvPr/>
        </p:nvSpPr>
        <p:spPr>
          <a:xfrm>
            <a:off x="2232784" y="593124"/>
            <a:ext cx="13483479" cy="2089150"/>
          </a:xfrm>
          <a:prstGeom prst="rect">
            <a:avLst/>
          </a:prstGeom>
        </p:spPr>
        <p:txBody>
          <a:bodyPr lIns="0" tIns="0" rIns="0" bIns="0" rtlCol="0" anchor="t">
            <a:spAutoFit/>
          </a:bodyPr>
          <a:lstStyle/>
          <a:p>
            <a:pPr algn="ctr">
              <a:lnSpc>
                <a:spcPts val="5599"/>
              </a:lnSpc>
              <a:spcBef>
                <a:spcPct val="0"/>
              </a:spcBef>
            </a:pPr>
            <a:r>
              <a:rPr lang="en-US" sz="3999" spc="199">
                <a:solidFill>
                  <a:srgbClr val="F6F4F1"/>
                </a:solidFill>
                <a:latin typeface="DM Sans Bold Italics"/>
              </a:rPr>
              <a:t>Are the oral health care providers you see able to provide care and support to your child that meets their needs?</a:t>
            </a:r>
          </a:p>
        </p:txBody>
      </p:sp>
      <p:sp>
        <p:nvSpPr>
          <p:cNvPr id="14" name="TextBox 14"/>
          <p:cNvSpPr txBox="1"/>
          <p:nvPr/>
        </p:nvSpPr>
        <p:spPr>
          <a:xfrm>
            <a:off x="9494790" y="6291214"/>
            <a:ext cx="5256432" cy="688975"/>
          </a:xfrm>
          <a:prstGeom prst="rect">
            <a:avLst/>
          </a:prstGeom>
        </p:spPr>
        <p:txBody>
          <a:bodyPr lIns="0" tIns="0" rIns="0" bIns="0" rtlCol="0" anchor="t">
            <a:spAutoFit/>
          </a:bodyPr>
          <a:lstStyle/>
          <a:p>
            <a:pPr algn="ctr">
              <a:lnSpc>
                <a:spcPts val="5600"/>
              </a:lnSpc>
            </a:pPr>
            <a:r>
              <a:rPr lang="en-US" sz="4000">
                <a:solidFill>
                  <a:srgbClr val="F6F4F1"/>
                </a:solidFill>
                <a:latin typeface="DM Sans Bold"/>
              </a:rPr>
              <a:t>Some of the time</a:t>
            </a:r>
          </a:p>
        </p:txBody>
      </p:sp>
      <p:sp>
        <p:nvSpPr>
          <p:cNvPr id="15" name="TextBox 15"/>
          <p:cNvSpPr txBox="1"/>
          <p:nvPr/>
        </p:nvSpPr>
        <p:spPr>
          <a:xfrm>
            <a:off x="6617117" y="4834173"/>
            <a:ext cx="1431317" cy="688975"/>
          </a:xfrm>
          <a:prstGeom prst="rect">
            <a:avLst/>
          </a:prstGeom>
        </p:spPr>
        <p:txBody>
          <a:bodyPr lIns="0" tIns="0" rIns="0" bIns="0" rtlCol="0" anchor="t">
            <a:spAutoFit/>
          </a:bodyPr>
          <a:lstStyle/>
          <a:p>
            <a:pPr algn="ctr">
              <a:lnSpc>
                <a:spcPts val="5600"/>
              </a:lnSpc>
            </a:pPr>
            <a:r>
              <a:rPr lang="en-US" sz="4000">
                <a:solidFill>
                  <a:srgbClr val="FFFFFF"/>
                </a:solidFill>
                <a:latin typeface="DM Sans Bold"/>
              </a:rPr>
              <a:t>28%</a:t>
            </a:r>
          </a:p>
        </p:txBody>
      </p:sp>
      <p:sp>
        <p:nvSpPr>
          <p:cNvPr id="16" name="TextBox 16"/>
          <p:cNvSpPr txBox="1"/>
          <p:nvPr/>
        </p:nvSpPr>
        <p:spPr>
          <a:xfrm>
            <a:off x="9234190" y="3714149"/>
            <a:ext cx="1431317" cy="688975"/>
          </a:xfrm>
          <a:prstGeom prst="rect">
            <a:avLst/>
          </a:prstGeom>
        </p:spPr>
        <p:txBody>
          <a:bodyPr lIns="0" tIns="0" rIns="0" bIns="0" rtlCol="0" anchor="t">
            <a:spAutoFit/>
          </a:bodyPr>
          <a:lstStyle/>
          <a:p>
            <a:pPr algn="ctr">
              <a:lnSpc>
                <a:spcPts val="5600"/>
              </a:lnSpc>
            </a:pPr>
            <a:r>
              <a:rPr lang="en-US" sz="4000">
                <a:solidFill>
                  <a:srgbClr val="173158"/>
                </a:solidFill>
                <a:latin typeface="DM Sans Bold"/>
              </a:rPr>
              <a:t>8%</a:t>
            </a:r>
          </a:p>
        </p:txBody>
      </p:sp>
      <p:sp>
        <p:nvSpPr>
          <p:cNvPr id="17" name="TextBox 17"/>
          <p:cNvSpPr txBox="1"/>
          <p:nvPr/>
        </p:nvSpPr>
        <p:spPr>
          <a:xfrm>
            <a:off x="9949849" y="5746190"/>
            <a:ext cx="1431317" cy="688975"/>
          </a:xfrm>
          <a:prstGeom prst="rect">
            <a:avLst/>
          </a:prstGeom>
        </p:spPr>
        <p:txBody>
          <a:bodyPr lIns="0" tIns="0" rIns="0" bIns="0" rtlCol="0" anchor="t">
            <a:spAutoFit/>
          </a:bodyPr>
          <a:lstStyle/>
          <a:p>
            <a:pPr algn="ctr">
              <a:lnSpc>
                <a:spcPts val="5600"/>
              </a:lnSpc>
            </a:pPr>
            <a:r>
              <a:rPr lang="en-US" sz="4000">
                <a:solidFill>
                  <a:srgbClr val="FFFFFF"/>
                </a:solidFill>
                <a:latin typeface="DM Sans Bold"/>
              </a:rPr>
              <a:t>40%</a:t>
            </a:r>
          </a:p>
        </p:txBody>
      </p:sp>
      <p:sp>
        <p:nvSpPr>
          <p:cNvPr id="18" name="TextBox 18"/>
          <p:cNvSpPr txBox="1"/>
          <p:nvPr/>
        </p:nvSpPr>
        <p:spPr>
          <a:xfrm>
            <a:off x="6870604" y="7152009"/>
            <a:ext cx="1431317" cy="688975"/>
          </a:xfrm>
          <a:prstGeom prst="rect">
            <a:avLst/>
          </a:prstGeom>
        </p:spPr>
        <p:txBody>
          <a:bodyPr lIns="0" tIns="0" rIns="0" bIns="0" rtlCol="0" anchor="t">
            <a:spAutoFit/>
          </a:bodyPr>
          <a:lstStyle/>
          <a:p>
            <a:pPr algn="ctr">
              <a:lnSpc>
                <a:spcPts val="5600"/>
              </a:lnSpc>
            </a:pPr>
            <a:r>
              <a:rPr lang="en-US" sz="4000">
                <a:solidFill>
                  <a:srgbClr val="FFFFFF"/>
                </a:solidFill>
                <a:latin typeface="DM Sans Bold"/>
              </a:rPr>
              <a:t>24%</a:t>
            </a:r>
          </a:p>
        </p:txBody>
      </p:sp>
      <p:sp>
        <p:nvSpPr>
          <p:cNvPr id="19" name="TextBox 19"/>
          <p:cNvSpPr txBox="1"/>
          <p:nvPr/>
        </p:nvSpPr>
        <p:spPr>
          <a:xfrm>
            <a:off x="4060615" y="3745327"/>
            <a:ext cx="3987819" cy="688975"/>
          </a:xfrm>
          <a:prstGeom prst="rect">
            <a:avLst/>
          </a:prstGeom>
        </p:spPr>
        <p:txBody>
          <a:bodyPr lIns="0" tIns="0" rIns="0" bIns="0" rtlCol="0" anchor="t">
            <a:spAutoFit/>
          </a:bodyPr>
          <a:lstStyle/>
          <a:p>
            <a:pPr algn="ctr">
              <a:lnSpc>
                <a:spcPts val="5600"/>
              </a:lnSpc>
            </a:pPr>
            <a:r>
              <a:rPr lang="en-US" sz="4000">
                <a:solidFill>
                  <a:srgbClr val="F6F4F1"/>
                </a:solidFill>
                <a:latin typeface="DM Sans Bold"/>
              </a:rPr>
              <a:t>All of the time</a:t>
            </a:r>
          </a:p>
        </p:txBody>
      </p:sp>
      <p:sp>
        <p:nvSpPr>
          <p:cNvPr id="20" name="TextBox 20"/>
          <p:cNvSpPr txBox="1"/>
          <p:nvPr/>
        </p:nvSpPr>
        <p:spPr>
          <a:xfrm>
            <a:off x="2810995" y="7778230"/>
            <a:ext cx="4775267" cy="688975"/>
          </a:xfrm>
          <a:prstGeom prst="rect">
            <a:avLst/>
          </a:prstGeom>
        </p:spPr>
        <p:txBody>
          <a:bodyPr lIns="0" tIns="0" rIns="0" bIns="0" rtlCol="0" anchor="t">
            <a:spAutoFit/>
          </a:bodyPr>
          <a:lstStyle/>
          <a:p>
            <a:pPr algn="ctr">
              <a:lnSpc>
                <a:spcPts val="5600"/>
              </a:lnSpc>
            </a:pPr>
            <a:r>
              <a:rPr lang="en-US" sz="4000">
                <a:solidFill>
                  <a:srgbClr val="F6F4F1"/>
                </a:solidFill>
                <a:latin typeface="DM Sans Bold"/>
              </a:rPr>
              <a:t>Most of the time</a:t>
            </a:r>
          </a:p>
        </p:txBody>
      </p:sp>
      <p:sp>
        <p:nvSpPr>
          <p:cNvPr id="21" name="TextBox 21"/>
          <p:cNvSpPr txBox="1"/>
          <p:nvPr/>
        </p:nvSpPr>
        <p:spPr>
          <a:xfrm>
            <a:off x="9403011" y="2853724"/>
            <a:ext cx="5439989" cy="688975"/>
          </a:xfrm>
          <a:prstGeom prst="rect">
            <a:avLst/>
          </a:prstGeom>
        </p:spPr>
        <p:txBody>
          <a:bodyPr lIns="0" tIns="0" rIns="0" bIns="0" rtlCol="0" anchor="t">
            <a:spAutoFit/>
          </a:bodyPr>
          <a:lstStyle/>
          <a:p>
            <a:pPr algn="ctr">
              <a:lnSpc>
                <a:spcPts val="5600"/>
              </a:lnSpc>
            </a:pPr>
            <a:r>
              <a:rPr lang="en-US" sz="4000">
                <a:solidFill>
                  <a:srgbClr val="F6F4F1"/>
                </a:solidFill>
                <a:latin typeface="DM Sans Bold"/>
              </a:rPr>
              <a:t>None of the time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73158"/>
        </a:solidFill>
        <a:effectLst/>
      </p:bgPr>
    </p:bg>
    <p:spTree>
      <p:nvGrpSpPr>
        <p:cNvPr id="1" name=""/>
        <p:cNvGrpSpPr/>
        <p:nvPr/>
      </p:nvGrpSpPr>
      <p:grpSpPr>
        <a:xfrm>
          <a:off x="0" y="0"/>
          <a:ext cx="0" cy="0"/>
          <a:chOff x="0" y="0"/>
          <a:chExt cx="0" cy="0"/>
        </a:xfrm>
      </p:grpSpPr>
      <p:grpSp>
        <p:nvGrpSpPr>
          <p:cNvPr id="2" name="Group 2"/>
          <p:cNvGrpSpPr/>
          <p:nvPr/>
        </p:nvGrpSpPr>
        <p:grpSpPr>
          <a:xfrm>
            <a:off x="1286190" y="1509263"/>
            <a:ext cx="15715620" cy="7268474"/>
            <a:chOff x="0" y="0"/>
            <a:chExt cx="20954160" cy="9691299"/>
          </a:xfrm>
        </p:grpSpPr>
        <p:sp>
          <p:nvSpPr>
            <p:cNvPr id="3" name="Freeform 3"/>
            <p:cNvSpPr/>
            <p:nvPr/>
          </p:nvSpPr>
          <p:spPr>
            <a:xfrm>
              <a:off x="0" y="0"/>
              <a:ext cx="20954160" cy="9691299"/>
            </a:xfrm>
            <a:custGeom>
              <a:avLst/>
              <a:gdLst/>
              <a:ahLst/>
              <a:cxnLst/>
              <a:rect l="l" t="t" r="r" b="b"/>
              <a:pathLst>
                <a:path w="20954160" h="9691299">
                  <a:moveTo>
                    <a:pt x="0" y="0"/>
                  </a:moveTo>
                  <a:lnTo>
                    <a:pt x="20954160" y="0"/>
                  </a:lnTo>
                  <a:lnTo>
                    <a:pt x="20954160" y="9691299"/>
                  </a:lnTo>
                  <a:lnTo>
                    <a:pt x="0" y="96912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571681" y="2138560"/>
              <a:ext cx="19695750" cy="5171120"/>
            </a:xfrm>
            <a:prstGeom prst="rect">
              <a:avLst/>
            </a:prstGeom>
          </p:spPr>
          <p:txBody>
            <a:bodyPr lIns="0" tIns="0" rIns="0" bIns="0" rtlCol="0" anchor="t">
              <a:spAutoFit/>
            </a:bodyPr>
            <a:lstStyle/>
            <a:p>
              <a:pPr algn="ctr">
                <a:lnSpc>
                  <a:spcPts val="7956"/>
                </a:lnSpc>
              </a:pPr>
              <a:r>
                <a:rPr lang="en-US" sz="5682">
                  <a:solidFill>
                    <a:srgbClr val="F6F4F1"/>
                  </a:solidFill>
                  <a:latin typeface="Canva Sans 2 Bold"/>
                </a:rPr>
                <a:t>A number of dentists stopped accepting MaineCare and it's incredibly difficult to find one who both takes our insurance and can offer sedation.</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73158"/>
        </a:solidFill>
        <a:effectLst/>
      </p:bgPr>
    </p:bg>
    <p:spTree>
      <p:nvGrpSpPr>
        <p:cNvPr id="1" name=""/>
        <p:cNvGrpSpPr/>
        <p:nvPr/>
      </p:nvGrpSpPr>
      <p:grpSpPr>
        <a:xfrm>
          <a:off x="0" y="0"/>
          <a:ext cx="0" cy="0"/>
          <a:chOff x="0" y="0"/>
          <a:chExt cx="0" cy="0"/>
        </a:xfrm>
      </p:grpSpPr>
      <p:grpSp>
        <p:nvGrpSpPr>
          <p:cNvPr id="2" name="Group 2"/>
          <p:cNvGrpSpPr/>
          <p:nvPr/>
        </p:nvGrpSpPr>
        <p:grpSpPr>
          <a:xfrm>
            <a:off x="1302985" y="3095616"/>
            <a:ext cx="15293834" cy="6584024"/>
            <a:chOff x="0" y="0"/>
            <a:chExt cx="20391779" cy="8778698"/>
          </a:xfrm>
        </p:grpSpPr>
        <p:grpSp>
          <p:nvGrpSpPr>
            <p:cNvPr id="3" name="Group 3"/>
            <p:cNvGrpSpPr>
              <a:grpSpLocks noChangeAspect="1"/>
            </p:cNvGrpSpPr>
            <p:nvPr/>
          </p:nvGrpSpPr>
          <p:grpSpPr>
            <a:xfrm>
              <a:off x="11601708" y="0"/>
              <a:ext cx="8219804" cy="7902158"/>
              <a:chOff x="0" y="0"/>
              <a:chExt cx="7954415" cy="7647024"/>
            </a:xfrm>
          </p:grpSpPr>
          <p:sp>
            <p:nvSpPr>
              <p:cNvPr id="4" name="Freeform 4"/>
              <p:cNvSpPr/>
              <p:nvPr/>
            </p:nvSpPr>
            <p:spPr>
              <a:xfrm>
                <a:off x="-6350" y="0"/>
                <a:ext cx="7967114" cy="7647025"/>
              </a:xfrm>
              <a:custGeom>
                <a:avLst/>
                <a:gdLst/>
                <a:ahLst/>
                <a:cxnLst/>
                <a:rect l="l" t="t" r="r" b="b"/>
                <a:pathLst>
                  <a:path w="7967114" h="7647025">
                    <a:moveTo>
                      <a:pt x="0" y="0"/>
                    </a:moveTo>
                    <a:lnTo>
                      <a:pt x="12700" y="0"/>
                    </a:lnTo>
                    <a:lnTo>
                      <a:pt x="12700" y="7647025"/>
                    </a:lnTo>
                    <a:lnTo>
                      <a:pt x="0" y="7647025"/>
                    </a:lnTo>
                    <a:close/>
                    <a:moveTo>
                      <a:pt x="1988604" y="0"/>
                    </a:moveTo>
                    <a:lnTo>
                      <a:pt x="2001304" y="0"/>
                    </a:lnTo>
                    <a:lnTo>
                      <a:pt x="2001304" y="7647025"/>
                    </a:lnTo>
                    <a:lnTo>
                      <a:pt x="1988604" y="7647025"/>
                    </a:lnTo>
                    <a:close/>
                    <a:moveTo>
                      <a:pt x="3977207" y="0"/>
                    </a:moveTo>
                    <a:lnTo>
                      <a:pt x="3989907" y="0"/>
                    </a:lnTo>
                    <a:lnTo>
                      <a:pt x="3989907" y="7647025"/>
                    </a:lnTo>
                    <a:lnTo>
                      <a:pt x="3977207" y="7647025"/>
                    </a:lnTo>
                    <a:close/>
                    <a:moveTo>
                      <a:pt x="5965811" y="0"/>
                    </a:moveTo>
                    <a:lnTo>
                      <a:pt x="5978511" y="0"/>
                    </a:lnTo>
                    <a:lnTo>
                      <a:pt x="5978511" y="7647025"/>
                    </a:lnTo>
                    <a:lnTo>
                      <a:pt x="5965811" y="7647025"/>
                    </a:lnTo>
                    <a:close/>
                    <a:moveTo>
                      <a:pt x="7954414" y="0"/>
                    </a:moveTo>
                    <a:lnTo>
                      <a:pt x="7967114" y="0"/>
                    </a:lnTo>
                    <a:lnTo>
                      <a:pt x="7967114" y="7647025"/>
                    </a:lnTo>
                    <a:lnTo>
                      <a:pt x="7954414" y="7647025"/>
                    </a:lnTo>
                    <a:close/>
                  </a:path>
                </a:pathLst>
              </a:custGeom>
              <a:solidFill>
                <a:srgbClr val="FFFFFF">
                  <a:alpha val="24706"/>
                </a:srgbClr>
              </a:solidFill>
            </p:spPr>
          </p:sp>
        </p:grpSp>
        <p:sp>
          <p:nvSpPr>
            <p:cNvPr id="5" name="TextBox 5"/>
            <p:cNvSpPr txBox="1"/>
            <p:nvPr/>
          </p:nvSpPr>
          <p:spPr>
            <a:xfrm>
              <a:off x="11193643" y="8102901"/>
              <a:ext cx="816131" cy="675797"/>
            </a:xfrm>
            <a:prstGeom prst="rect">
              <a:avLst/>
            </a:prstGeom>
          </p:spPr>
          <p:txBody>
            <a:bodyPr lIns="0" tIns="0" rIns="0" bIns="0" rtlCol="0" anchor="t">
              <a:spAutoFit/>
            </a:bodyPr>
            <a:lstStyle/>
            <a:p>
              <a:pPr algn="ctr">
                <a:lnSpc>
                  <a:spcPts val="4264"/>
                </a:lnSpc>
              </a:pPr>
              <a:r>
                <a:rPr lang="en-US" sz="3045">
                  <a:solidFill>
                    <a:srgbClr val="FFFFFF"/>
                  </a:solidFill>
                  <a:latin typeface="DM Sans Bold"/>
                </a:rPr>
                <a:t>0%</a:t>
              </a:r>
            </a:p>
          </p:txBody>
        </p:sp>
        <p:sp>
          <p:nvSpPr>
            <p:cNvPr id="6" name="TextBox 6"/>
            <p:cNvSpPr txBox="1"/>
            <p:nvPr/>
          </p:nvSpPr>
          <p:spPr>
            <a:xfrm>
              <a:off x="13101362" y="8102901"/>
              <a:ext cx="1110595" cy="675797"/>
            </a:xfrm>
            <a:prstGeom prst="rect">
              <a:avLst/>
            </a:prstGeom>
          </p:spPr>
          <p:txBody>
            <a:bodyPr lIns="0" tIns="0" rIns="0" bIns="0" rtlCol="0" anchor="t">
              <a:spAutoFit/>
            </a:bodyPr>
            <a:lstStyle/>
            <a:p>
              <a:pPr algn="ctr">
                <a:lnSpc>
                  <a:spcPts val="4264"/>
                </a:lnSpc>
              </a:pPr>
              <a:r>
                <a:rPr lang="en-US" sz="3045">
                  <a:solidFill>
                    <a:srgbClr val="FFFFFF"/>
                  </a:solidFill>
                  <a:latin typeface="DM Sans Bold"/>
                </a:rPr>
                <a:t>20%</a:t>
              </a:r>
            </a:p>
          </p:txBody>
        </p:sp>
        <p:sp>
          <p:nvSpPr>
            <p:cNvPr id="7" name="TextBox 7"/>
            <p:cNvSpPr txBox="1"/>
            <p:nvPr/>
          </p:nvSpPr>
          <p:spPr>
            <a:xfrm>
              <a:off x="15138268" y="8102901"/>
              <a:ext cx="1146685" cy="675797"/>
            </a:xfrm>
            <a:prstGeom prst="rect">
              <a:avLst/>
            </a:prstGeom>
          </p:spPr>
          <p:txBody>
            <a:bodyPr lIns="0" tIns="0" rIns="0" bIns="0" rtlCol="0" anchor="t">
              <a:spAutoFit/>
            </a:bodyPr>
            <a:lstStyle/>
            <a:p>
              <a:pPr algn="ctr">
                <a:lnSpc>
                  <a:spcPts val="4264"/>
                </a:lnSpc>
              </a:pPr>
              <a:r>
                <a:rPr lang="en-US" sz="3045">
                  <a:solidFill>
                    <a:srgbClr val="FFFFFF"/>
                  </a:solidFill>
                  <a:latin typeface="DM Sans Bold"/>
                </a:rPr>
                <a:t>40%</a:t>
              </a:r>
            </a:p>
          </p:txBody>
        </p:sp>
        <p:sp>
          <p:nvSpPr>
            <p:cNvPr id="8" name="TextBox 8"/>
            <p:cNvSpPr txBox="1"/>
            <p:nvPr/>
          </p:nvSpPr>
          <p:spPr>
            <a:xfrm>
              <a:off x="17195064" y="8102901"/>
              <a:ext cx="1142994" cy="675797"/>
            </a:xfrm>
            <a:prstGeom prst="rect">
              <a:avLst/>
            </a:prstGeom>
          </p:spPr>
          <p:txBody>
            <a:bodyPr lIns="0" tIns="0" rIns="0" bIns="0" rtlCol="0" anchor="t">
              <a:spAutoFit/>
            </a:bodyPr>
            <a:lstStyle/>
            <a:p>
              <a:pPr algn="ctr">
                <a:lnSpc>
                  <a:spcPts val="4264"/>
                </a:lnSpc>
              </a:pPr>
              <a:r>
                <a:rPr lang="en-US" sz="3045">
                  <a:solidFill>
                    <a:srgbClr val="FFFFFF"/>
                  </a:solidFill>
                  <a:latin typeface="DM Sans Bold"/>
                </a:rPr>
                <a:t>60%</a:t>
              </a:r>
            </a:p>
          </p:txBody>
        </p:sp>
        <p:sp>
          <p:nvSpPr>
            <p:cNvPr id="9" name="TextBox 9"/>
            <p:cNvSpPr txBox="1"/>
            <p:nvPr/>
          </p:nvSpPr>
          <p:spPr>
            <a:xfrm>
              <a:off x="19251245" y="8102901"/>
              <a:ext cx="1140533" cy="675797"/>
            </a:xfrm>
            <a:prstGeom prst="rect">
              <a:avLst/>
            </a:prstGeom>
          </p:spPr>
          <p:txBody>
            <a:bodyPr lIns="0" tIns="0" rIns="0" bIns="0" rtlCol="0" anchor="t">
              <a:spAutoFit/>
            </a:bodyPr>
            <a:lstStyle/>
            <a:p>
              <a:pPr algn="ctr">
                <a:lnSpc>
                  <a:spcPts val="4264"/>
                </a:lnSpc>
              </a:pPr>
              <a:r>
                <a:rPr lang="en-US" sz="3045">
                  <a:solidFill>
                    <a:srgbClr val="FFFFFF"/>
                  </a:solidFill>
                  <a:latin typeface="DM Sans Bold"/>
                </a:rPr>
                <a:t>80%</a:t>
              </a:r>
            </a:p>
          </p:txBody>
        </p:sp>
        <p:sp>
          <p:nvSpPr>
            <p:cNvPr id="10" name="TextBox 10"/>
            <p:cNvSpPr txBox="1"/>
            <p:nvPr/>
          </p:nvSpPr>
          <p:spPr>
            <a:xfrm>
              <a:off x="6771839" y="28634"/>
              <a:ext cx="4571976" cy="675797"/>
            </a:xfrm>
            <a:prstGeom prst="rect">
              <a:avLst/>
            </a:prstGeom>
          </p:spPr>
          <p:txBody>
            <a:bodyPr lIns="0" tIns="0" rIns="0" bIns="0" rtlCol="0" anchor="t">
              <a:spAutoFit/>
            </a:bodyPr>
            <a:lstStyle/>
            <a:p>
              <a:pPr algn="r">
                <a:lnSpc>
                  <a:spcPts val="4264"/>
                </a:lnSpc>
              </a:pPr>
              <a:r>
                <a:rPr lang="en-US" sz="3045">
                  <a:solidFill>
                    <a:srgbClr val="FFFFFF"/>
                  </a:solidFill>
                  <a:latin typeface="DM Sans Bold"/>
                </a:rPr>
                <a:t>Blind or low vision </a:t>
              </a:r>
            </a:p>
          </p:txBody>
        </p:sp>
        <p:sp>
          <p:nvSpPr>
            <p:cNvPr id="11" name="TextBox 11"/>
            <p:cNvSpPr txBox="1"/>
            <p:nvPr/>
          </p:nvSpPr>
          <p:spPr>
            <a:xfrm>
              <a:off x="8404307" y="917627"/>
              <a:ext cx="2939508" cy="675797"/>
            </a:xfrm>
            <a:prstGeom prst="rect">
              <a:avLst/>
            </a:prstGeom>
          </p:spPr>
          <p:txBody>
            <a:bodyPr lIns="0" tIns="0" rIns="0" bIns="0" rtlCol="0" anchor="t">
              <a:spAutoFit/>
            </a:bodyPr>
            <a:lstStyle/>
            <a:p>
              <a:pPr algn="r">
                <a:lnSpc>
                  <a:spcPts val="4264"/>
                </a:lnSpc>
              </a:pPr>
              <a:r>
                <a:rPr lang="en-US" sz="3045">
                  <a:solidFill>
                    <a:srgbClr val="FFFFFF"/>
                  </a:solidFill>
                  <a:latin typeface="DM Sans Bold"/>
                </a:rPr>
                <a:t>Brain injury </a:t>
              </a:r>
            </a:p>
          </p:txBody>
        </p:sp>
        <p:sp>
          <p:nvSpPr>
            <p:cNvPr id="12" name="TextBox 12"/>
            <p:cNvSpPr txBox="1"/>
            <p:nvPr/>
          </p:nvSpPr>
          <p:spPr>
            <a:xfrm>
              <a:off x="5029665" y="1806620"/>
              <a:ext cx="6314149" cy="675797"/>
            </a:xfrm>
            <a:prstGeom prst="rect">
              <a:avLst/>
            </a:prstGeom>
          </p:spPr>
          <p:txBody>
            <a:bodyPr lIns="0" tIns="0" rIns="0" bIns="0" rtlCol="0" anchor="t">
              <a:spAutoFit/>
            </a:bodyPr>
            <a:lstStyle/>
            <a:p>
              <a:pPr algn="r">
                <a:lnSpc>
                  <a:spcPts val="4264"/>
                </a:lnSpc>
              </a:pPr>
              <a:r>
                <a:rPr lang="en-US" sz="3045">
                  <a:solidFill>
                    <a:srgbClr val="FFFFFF"/>
                  </a:solidFill>
                  <a:latin typeface="DM Sans Bold"/>
                </a:rPr>
                <a:t>Chronic health condition </a:t>
              </a:r>
            </a:p>
          </p:txBody>
        </p:sp>
        <p:sp>
          <p:nvSpPr>
            <p:cNvPr id="13" name="TextBox 13"/>
            <p:cNvSpPr txBox="1"/>
            <p:nvPr/>
          </p:nvSpPr>
          <p:spPr>
            <a:xfrm>
              <a:off x="5537184" y="2695613"/>
              <a:ext cx="5806631" cy="675797"/>
            </a:xfrm>
            <a:prstGeom prst="rect">
              <a:avLst/>
            </a:prstGeom>
          </p:spPr>
          <p:txBody>
            <a:bodyPr lIns="0" tIns="0" rIns="0" bIns="0" rtlCol="0" anchor="t">
              <a:spAutoFit/>
            </a:bodyPr>
            <a:lstStyle/>
            <a:p>
              <a:pPr algn="r">
                <a:lnSpc>
                  <a:spcPts val="4264"/>
                </a:lnSpc>
              </a:pPr>
              <a:r>
                <a:rPr lang="en-US" sz="3045">
                  <a:solidFill>
                    <a:srgbClr val="FFFFFF"/>
                  </a:solidFill>
                  <a:latin typeface="DM Sans Bold"/>
                </a:rPr>
                <a:t>Deaf or hard of hearing </a:t>
              </a:r>
            </a:p>
          </p:txBody>
        </p:sp>
        <p:sp>
          <p:nvSpPr>
            <p:cNvPr id="14" name="TextBox 14"/>
            <p:cNvSpPr txBox="1"/>
            <p:nvPr/>
          </p:nvSpPr>
          <p:spPr>
            <a:xfrm>
              <a:off x="0" y="3584605"/>
              <a:ext cx="11343815" cy="675797"/>
            </a:xfrm>
            <a:prstGeom prst="rect">
              <a:avLst/>
            </a:prstGeom>
          </p:spPr>
          <p:txBody>
            <a:bodyPr lIns="0" tIns="0" rIns="0" bIns="0" rtlCol="0" anchor="t">
              <a:spAutoFit/>
            </a:bodyPr>
            <a:lstStyle/>
            <a:p>
              <a:pPr algn="r">
                <a:lnSpc>
                  <a:spcPts val="4264"/>
                </a:lnSpc>
              </a:pPr>
              <a:r>
                <a:rPr lang="en-US" sz="3045">
                  <a:solidFill>
                    <a:srgbClr val="FFFFFF"/>
                  </a:solidFill>
                  <a:latin typeface="DM Sans Bold"/>
                </a:rPr>
                <a:t>Intellectual/developmental disability or label </a:t>
              </a:r>
            </a:p>
          </p:txBody>
        </p:sp>
        <p:sp>
          <p:nvSpPr>
            <p:cNvPr id="15" name="TextBox 15"/>
            <p:cNvSpPr txBox="1"/>
            <p:nvPr/>
          </p:nvSpPr>
          <p:spPr>
            <a:xfrm>
              <a:off x="3303486" y="4473598"/>
              <a:ext cx="8040329" cy="675797"/>
            </a:xfrm>
            <a:prstGeom prst="rect">
              <a:avLst/>
            </a:prstGeom>
          </p:spPr>
          <p:txBody>
            <a:bodyPr lIns="0" tIns="0" rIns="0" bIns="0" rtlCol="0" anchor="t">
              <a:spAutoFit/>
            </a:bodyPr>
            <a:lstStyle/>
            <a:p>
              <a:pPr algn="r">
                <a:lnSpc>
                  <a:spcPts val="4264"/>
                </a:lnSpc>
              </a:pPr>
              <a:r>
                <a:rPr lang="en-US" sz="3045">
                  <a:solidFill>
                    <a:srgbClr val="FFFFFF"/>
                  </a:solidFill>
                  <a:latin typeface="DM Sans Bold"/>
                </a:rPr>
                <a:t>Mental health condition or label </a:t>
              </a:r>
            </a:p>
          </p:txBody>
        </p:sp>
        <p:sp>
          <p:nvSpPr>
            <p:cNvPr id="16" name="TextBox 16"/>
            <p:cNvSpPr txBox="1"/>
            <p:nvPr/>
          </p:nvSpPr>
          <p:spPr>
            <a:xfrm>
              <a:off x="4418592" y="5362591"/>
              <a:ext cx="6925223" cy="675797"/>
            </a:xfrm>
            <a:prstGeom prst="rect">
              <a:avLst/>
            </a:prstGeom>
          </p:spPr>
          <p:txBody>
            <a:bodyPr lIns="0" tIns="0" rIns="0" bIns="0" rtlCol="0" anchor="t">
              <a:spAutoFit/>
            </a:bodyPr>
            <a:lstStyle/>
            <a:p>
              <a:pPr algn="r">
                <a:lnSpc>
                  <a:spcPts val="4264"/>
                </a:lnSpc>
              </a:pPr>
              <a:r>
                <a:rPr lang="en-US" sz="3045">
                  <a:solidFill>
                    <a:srgbClr val="FFFFFF"/>
                  </a:solidFill>
                  <a:latin typeface="DM Sans Bold"/>
                </a:rPr>
                <a:t>Physical/mobility disability </a:t>
              </a:r>
            </a:p>
          </p:txBody>
        </p:sp>
        <p:sp>
          <p:nvSpPr>
            <p:cNvPr id="17" name="TextBox 17"/>
            <p:cNvSpPr txBox="1"/>
            <p:nvPr/>
          </p:nvSpPr>
          <p:spPr>
            <a:xfrm>
              <a:off x="3864525" y="6251583"/>
              <a:ext cx="7479290" cy="675797"/>
            </a:xfrm>
            <a:prstGeom prst="rect">
              <a:avLst/>
            </a:prstGeom>
          </p:spPr>
          <p:txBody>
            <a:bodyPr lIns="0" tIns="0" rIns="0" bIns="0" rtlCol="0" anchor="t">
              <a:spAutoFit/>
            </a:bodyPr>
            <a:lstStyle/>
            <a:p>
              <a:pPr algn="r">
                <a:lnSpc>
                  <a:spcPts val="4264"/>
                </a:lnSpc>
              </a:pPr>
              <a:r>
                <a:rPr lang="en-US" sz="3045">
                  <a:solidFill>
                    <a:srgbClr val="FFFFFF"/>
                  </a:solidFill>
                  <a:latin typeface="DM Sans Bold"/>
                </a:rPr>
                <a:t>Uses a communcation device </a:t>
              </a:r>
            </a:p>
          </p:txBody>
        </p:sp>
        <p:sp>
          <p:nvSpPr>
            <p:cNvPr id="18" name="TextBox 18"/>
            <p:cNvSpPr txBox="1"/>
            <p:nvPr/>
          </p:nvSpPr>
          <p:spPr>
            <a:xfrm>
              <a:off x="7389269" y="7140576"/>
              <a:ext cx="3954546" cy="675797"/>
            </a:xfrm>
            <a:prstGeom prst="rect">
              <a:avLst/>
            </a:prstGeom>
          </p:spPr>
          <p:txBody>
            <a:bodyPr lIns="0" tIns="0" rIns="0" bIns="0" rtlCol="0" anchor="t">
              <a:spAutoFit/>
            </a:bodyPr>
            <a:lstStyle/>
            <a:p>
              <a:pPr algn="r">
                <a:lnSpc>
                  <a:spcPts val="4264"/>
                </a:lnSpc>
              </a:pPr>
              <a:r>
                <a:rPr lang="en-US" sz="3045">
                  <a:solidFill>
                    <a:srgbClr val="FFFFFF"/>
                  </a:solidFill>
                  <a:latin typeface="DM Sans Bold"/>
                </a:rPr>
                <a:t>Something else </a:t>
              </a:r>
            </a:p>
          </p:txBody>
        </p:sp>
        <p:grpSp>
          <p:nvGrpSpPr>
            <p:cNvPr id="19" name="Group 19"/>
            <p:cNvGrpSpPr>
              <a:grpSpLocks noChangeAspect="1"/>
            </p:cNvGrpSpPr>
            <p:nvPr/>
          </p:nvGrpSpPr>
          <p:grpSpPr>
            <a:xfrm>
              <a:off x="11601708" y="0"/>
              <a:ext cx="8020870" cy="7902158"/>
              <a:chOff x="0" y="0"/>
              <a:chExt cx="7761904" cy="7647024"/>
            </a:xfrm>
          </p:grpSpPr>
          <p:sp>
            <p:nvSpPr>
              <p:cNvPr id="20" name="Freeform 20"/>
              <p:cNvSpPr/>
              <p:nvPr/>
            </p:nvSpPr>
            <p:spPr>
              <a:xfrm>
                <a:off x="0" y="0"/>
                <a:ext cx="602931" cy="764702"/>
              </a:xfrm>
              <a:custGeom>
                <a:avLst/>
                <a:gdLst/>
                <a:ahLst/>
                <a:cxnLst/>
                <a:rect l="l" t="t" r="r" b="b"/>
                <a:pathLst>
                  <a:path w="602931" h="764702">
                    <a:moveTo>
                      <a:pt x="0" y="0"/>
                    </a:moveTo>
                    <a:lnTo>
                      <a:pt x="541755" y="0"/>
                    </a:lnTo>
                    <a:lnTo>
                      <a:pt x="541755" y="0"/>
                    </a:lnTo>
                    <a:cubicBezTo>
                      <a:pt x="557980" y="0"/>
                      <a:pt x="573540" y="6445"/>
                      <a:pt x="585013" y="17918"/>
                    </a:cubicBezTo>
                    <a:cubicBezTo>
                      <a:pt x="596486" y="29391"/>
                      <a:pt x="602931" y="44951"/>
                      <a:pt x="602931" y="61176"/>
                    </a:cubicBezTo>
                    <a:lnTo>
                      <a:pt x="602931" y="703526"/>
                    </a:lnTo>
                    <a:cubicBezTo>
                      <a:pt x="602931" y="719751"/>
                      <a:pt x="596486" y="735312"/>
                      <a:pt x="585013" y="746784"/>
                    </a:cubicBezTo>
                    <a:cubicBezTo>
                      <a:pt x="573540" y="758257"/>
                      <a:pt x="557980" y="764702"/>
                      <a:pt x="541755" y="764702"/>
                    </a:cubicBezTo>
                    <a:lnTo>
                      <a:pt x="0" y="764702"/>
                    </a:lnTo>
                    <a:close/>
                  </a:path>
                </a:pathLst>
              </a:custGeom>
              <a:solidFill>
                <a:srgbClr val="2D8BBA"/>
              </a:solidFill>
            </p:spPr>
          </p:sp>
          <p:sp>
            <p:nvSpPr>
              <p:cNvPr id="21" name="Freeform 21"/>
              <p:cNvSpPr/>
              <p:nvPr/>
            </p:nvSpPr>
            <p:spPr>
              <a:xfrm>
                <a:off x="0" y="860290"/>
                <a:ext cx="901222" cy="764702"/>
              </a:xfrm>
              <a:custGeom>
                <a:avLst/>
                <a:gdLst/>
                <a:ahLst/>
                <a:cxnLst/>
                <a:rect l="l" t="t" r="r" b="b"/>
                <a:pathLst>
                  <a:path w="901222" h="764702">
                    <a:moveTo>
                      <a:pt x="0" y="0"/>
                    </a:moveTo>
                    <a:lnTo>
                      <a:pt x="840045" y="0"/>
                    </a:lnTo>
                    <a:cubicBezTo>
                      <a:pt x="856270" y="0"/>
                      <a:pt x="871831" y="6446"/>
                      <a:pt x="883304" y="17918"/>
                    </a:cubicBezTo>
                    <a:cubicBezTo>
                      <a:pt x="894776" y="29391"/>
                      <a:pt x="901222" y="44951"/>
                      <a:pt x="901222" y="61176"/>
                    </a:cubicBezTo>
                    <a:lnTo>
                      <a:pt x="901222" y="703526"/>
                    </a:lnTo>
                    <a:cubicBezTo>
                      <a:pt x="901222" y="719751"/>
                      <a:pt x="894776" y="735312"/>
                      <a:pt x="883304" y="746785"/>
                    </a:cubicBezTo>
                    <a:cubicBezTo>
                      <a:pt x="871831" y="758257"/>
                      <a:pt x="856270" y="764703"/>
                      <a:pt x="840045" y="764703"/>
                    </a:cubicBezTo>
                    <a:lnTo>
                      <a:pt x="0" y="764703"/>
                    </a:lnTo>
                    <a:close/>
                  </a:path>
                </a:pathLst>
              </a:custGeom>
              <a:solidFill>
                <a:srgbClr val="2D8BBA"/>
              </a:solidFill>
            </p:spPr>
          </p:sp>
          <p:sp>
            <p:nvSpPr>
              <p:cNvPr id="22" name="Freeform 22"/>
              <p:cNvSpPr/>
              <p:nvPr/>
            </p:nvSpPr>
            <p:spPr>
              <a:xfrm>
                <a:off x="0" y="1720580"/>
                <a:ext cx="901222" cy="764703"/>
              </a:xfrm>
              <a:custGeom>
                <a:avLst/>
                <a:gdLst/>
                <a:ahLst/>
                <a:cxnLst/>
                <a:rect l="l" t="t" r="r" b="b"/>
                <a:pathLst>
                  <a:path w="901222" h="764703">
                    <a:moveTo>
                      <a:pt x="0" y="0"/>
                    </a:moveTo>
                    <a:lnTo>
                      <a:pt x="840045" y="0"/>
                    </a:lnTo>
                    <a:cubicBezTo>
                      <a:pt x="856270" y="0"/>
                      <a:pt x="871831" y="6446"/>
                      <a:pt x="883304" y="17919"/>
                    </a:cubicBezTo>
                    <a:cubicBezTo>
                      <a:pt x="894776" y="29391"/>
                      <a:pt x="901222" y="44952"/>
                      <a:pt x="901222" y="61177"/>
                    </a:cubicBezTo>
                    <a:lnTo>
                      <a:pt x="901222" y="703527"/>
                    </a:lnTo>
                    <a:cubicBezTo>
                      <a:pt x="901222" y="719752"/>
                      <a:pt x="894776" y="735312"/>
                      <a:pt x="883304" y="746785"/>
                    </a:cubicBezTo>
                    <a:cubicBezTo>
                      <a:pt x="871831" y="758258"/>
                      <a:pt x="856270" y="764703"/>
                      <a:pt x="840045" y="764703"/>
                    </a:cubicBezTo>
                    <a:lnTo>
                      <a:pt x="0" y="764703"/>
                    </a:lnTo>
                    <a:close/>
                  </a:path>
                </a:pathLst>
              </a:custGeom>
              <a:solidFill>
                <a:srgbClr val="2D8BBA"/>
              </a:solidFill>
            </p:spPr>
          </p:sp>
          <p:sp>
            <p:nvSpPr>
              <p:cNvPr id="23" name="Freeform 23"/>
              <p:cNvSpPr/>
              <p:nvPr/>
            </p:nvSpPr>
            <p:spPr>
              <a:xfrm>
                <a:off x="0" y="2580871"/>
                <a:ext cx="304641" cy="764703"/>
              </a:xfrm>
              <a:custGeom>
                <a:avLst/>
                <a:gdLst/>
                <a:ahLst/>
                <a:cxnLst/>
                <a:rect l="l" t="t" r="r" b="b"/>
                <a:pathLst>
                  <a:path w="304641" h="764703">
                    <a:moveTo>
                      <a:pt x="0" y="0"/>
                    </a:moveTo>
                    <a:lnTo>
                      <a:pt x="243464" y="0"/>
                    </a:lnTo>
                    <a:cubicBezTo>
                      <a:pt x="277251" y="0"/>
                      <a:pt x="304641" y="27389"/>
                      <a:pt x="304641" y="61176"/>
                    </a:cubicBezTo>
                    <a:lnTo>
                      <a:pt x="304641" y="703526"/>
                    </a:lnTo>
                    <a:cubicBezTo>
                      <a:pt x="304641" y="719751"/>
                      <a:pt x="298195" y="735311"/>
                      <a:pt x="286723" y="746784"/>
                    </a:cubicBezTo>
                    <a:cubicBezTo>
                      <a:pt x="275250" y="758257"/>
                      <a:pt x="259689" y="764702"/>
                      <a:pt x="243464" y="764702"/>
                    </a:cubicBezTo>
                    <a:lnTo>
                      <a:pt x="0" y="764702"/>
                    </a:lnTo>
                    <a:close/>
                  </a:path>
                </a:pathLst>
              </a:custGeom>
              <a:solidFill>
                <a:srgbClr val="2D8BBA"/>
              </a:solidFill>
            </p:spPr>
          </p:sp>
          <p:sp>
            <p:nvSpPr>
              <p:cNvPr id="24" name="Freeform 24"/>
              <p:cNvSpPr/>
              <p:nvPr/>
            </p:nvSpPr>
            <p:spPr>
              <a:xfrm>
                <a:off x="0" y="3441161"/>
                <a:ext cx="7761905" cy="764703"/>
              </a:xfrm>
              <a:custGeom>
                <a:avLst/>
                <a:gdLst/>
                <a:ahLst/>
                <a:cxnLst/>
                <a:rect l="l" t="t" r="r" b="b"/>
                <a:pathLst>
                  <a:path w="7761905" h="764703">
                    <a:moveTo>
                      <a:pt x="0" y="0"/>
                    </a:moveTo>
                    <a:lnTo>
                      <a:pt x="7700728" y="0"/>
                    </a:lnTo>
                    <a:cubicBezTo>
                      <a:pt x="7734515" y="0"/>
                      <a:pt x="7761905" y="27389"/>
                      <a:pt x="7761905" y="61176"/>
                    </a:cubicBezTo>
                    <a:lnTo>
                      <a:pt x="7761905" y="703526"/>
                    </a:lnTo>
                    <a:cubicBezTo>
                      <a:pt x="7761905" y="737313"/>
                      <a:pt x="7734515" y="764702"/>
                      <a:pt x="7700728" y="764702"/>
                    </a:cubicBezTo>
                    <a:lnTo>
                      <a:pt x="0" y="764702"/>
                    </a:lnTo>
                    <a:close/>
                  </a:path>
                </a:pathLst>
              </a:custGeom>
              <a:solidFill>
                <a:srgbClr val="2D8BBA"/>
              </a:solidFill>
            </p:spPr>
          </p:sp>
          <p:sp>
            <p:nvSpPr>
              <p:cNvPr id="25" name="Freeform 25"/>
              <p:cNvSpPr/>
              <p:nvPr/>
            </p:nvSpPr>
            <p:spPr>
              <a:xfrm>
                <a:off x="0" y="4301451"/>
                <a:ext cx="4082988" cy="764702"/>
              </a:xfrm>
              <a:custGeom>
                <a:avLst/>
                <a:gdLst/>
                <a:ahLst/>
                <a:cxnLst/>
                <a:rect l="l" t="t" r="r" b="b"/>
                <a:pathLst>
                  <a:path w="4082988" h="764702">
                    <a:moveTo>
                      <a:pt x="0" y="0"/>
                    </a:moveTo>
                    <a:lnTo>
                      <a:pt x="4021811" y="0"/>
                    </a:lnTo>
                    <a:cubicBezTo>
                      <a:pt x="4055598" y="0"/>
                      <a:pt x="4082988" y="27390"/>
                      <a:pt x="4082988" y="61177"/>
                    </a:cubicBezTo>
                    <a:lnTo>
                      <a:pt x="4082988" y="703526"/>
                    </a:lnTo>
                    <a:cubicBezTo>
                      <a:pt x="4082988" y="737313"/>
                      <a:pt x="4055598" y="764703"/>
                      <a:pt x="4021811" y="764703"/>
                    </a:cubicBezTo>
                    <a:lnTo>
                      <a:pt x="0" y="764703"/>
                    </a:lnTo>
                    <a:close/>
                  </a:path>
                </a:pathLst>
              </a:custGeom>
              <a:solidFill>
                <a:srgbClr val="2D8BBA"/>
              </a:solidFill>
            </p:spPr>
          </p:sp>
          <p:sp>
            <p:nvSpPr>
              <p:cNvPr id="26" name="Freeform 26"/>
              <p:cNvSpPr/>
              <p:nvPr/>
            </p:nvSpPr>
            <p:spPr>
              <a:xfrm>
                <a:off x="0" y="5161742"/>
                <a:ext cx="2790395" cy="764703"/>
              </a:xfrm>
              <a:custGeom>
                <a:avLst/>
                <a:gdLst/>
                <a:ahLst/>
                <a:cxnLst/>
                <a:rect l="l" t="t" r="r" b="b"/>
                <a:pathLst>
                  <a:path w="2790395" h="764703">
                    <a:moveTo>
                      <a:pt x="0" y="0"/>
                    </a:moveTo>
                    <a:lnTo>
                      <a:pt x="2729219" y="0"/>
                    </a:lnTo>
                    <a:cubicBezTo>
                      <a:pt x="2745444" y="0"/>
                      <a:pt x="2761004" y="6445"/>
                      <a:pt x="2772477" y="17917"/>
                    </a:cubicBezTo>
                    <a:cubicBezTo>
                      <a:pt x="2783950" y="29390"/>
                      <a:pt x="2790395" y="44951"/>
                      <a:pt x="2790395" y="61176"/>
                    </a:cubicBezTo>
                    <a:lnTo>
                      <a:pt x="2790395" y="703526"/>
                    </a:lnTo>
                    <a:cubicBezTo>
                      <a:pt x="2790395" y="719751"/>
                      <a:pt x="2783950" y="735311"/>
                      <a:pt x="2772477" y="746784"/>
                    </a:cubicBezTo>
                    <a:cubicBezTo>
                      <a:pt x="2761004" y="758257"/>
                      <a:pt x="2745444" y="764702"/>
                      <a:pt x="2729219" y="764702"/>
                    </a:cubicBezTo>
                    <a:lnTo>
                      <a:pt x="0" y="764702"/>
                    </a:lnTo>
                    <a:close/>
                  </a:path>
                </a:pathLst>
              </a:custGeom>
              <a:solidFill>
                <a:srgbClr val="2D8BBA"/>
              </a:solidFill>
            </p:spPr>
          </p:sp>
          <p:sp>
            <p:nvSpPr>
              <p:cNvPr id="27" name="Freeform 27"/>
              <p:cNvSpPr/>
              <p:nvPr/>
            </p:nvSpPr>
            <p:spPr>
              <a:xfrm>
                <a:off x="0" y="6022032"/>
                <a:ext cx="901222" cy="764702"/>
              </a:xfrm>
              <a:custGeom>
                <a:avLst/>
                <a:gdLst/>
                <a:ahLst/>
                <a:cxnLst/>
                <a:rect l="l" t="t" r="r" b="b"/>
                <a:pathLst>
                  <a:path w="901222" h="764702">
                    <a:moveTo>
                      <a:pt x="0" y="0"/>
                    </a:moveTo>
                    <a:lnTo>
                      <a:pt x="840045" y="0"/>
                    </a:lnTo>
                    <a:cubicBezTo>
                      <a:pt x="873832" y="0"/>
                      <a:pt x="901222" y="27389"/>
                      <a:pt x="901222" y="61176"/>
                    </a:cubicBezTo>
                    <a:lnTo>
                      <a:pt x="901222" y="703526"/>
                    </a:lnTo>
                    <a:cubicBezTo>
                      <a:pt x="901222" y="737312"/>
                      <a:pt x="873832" y="764702"/>
                      <a:pt x="840045" y="764702"/>
                    </a:cubicBezTo>
                    <a:lnTo>
                      <a:pt x="0" y="764702"/>
                    </a:lnTo>
                    <a:close/>
                  </a:path>
                </a:pathLst>
              </a:custGeom>
              <a:solidFill>
                <a:srgbClr val="2D8BBA"/>
              </a:solidFill>
            </p:spPr>
          </p:sp>
          <p:sp>
            <p:nvSpPr>
              <p:cNvPr id="28" name="Freeform 28"/>
              <p:cNvSpPr/>
              <p:nvPr/>
            </p:nvSpPr>
            <p:spPr>
              <a:xfrm>
                <a:off x="0" y="6882322"/>
                <a:ext cx="2193814" cy="764703"/>
              </a:xfrm>
              <a:custGeom>
                <a:avLst/>
                <a:gdLst/>
                <a:ahLst/>
                <a:cxnLst/>
                <a:rect l="l" t="t" r="r" b="b"/>
                <a:pathLst>
                  <a:path w="2193814" h="764703">
                    <a:moveTo>
                      <a:pt x="0" y="0"/>
                    </a:moveTo>
                    <a:lnTo>
                      <a:pt x="2132638" y="0"/>
                    </a:lnTo>
                    <a:cubicBezTo>
                      <a:pt x="2166425" y="0"/>
                      <a:pt x="2193814" y="27390"/>
                      <a:pt x="2193814" y="61176"/>
                    </a:cubicBezTo>
                    <a:lnTo>
                      <a:pt x="2193814" y="703527"/>
                    </a:lnTo>
                    <a:cubicBezTo>
                      <a:pt x="2193814" y="737313"/>
                      <a:pt x="2166425" y="764703"/>
                      <a:pt x="2132638" y="764703"/>
                    </a:cubicBezTo>
                    <a:lnTo>
                      <a:pt x="0" y="764703"/>
                    </a:lnTo>
                    <a:close/>
                  </a:path>
                </a:pathLst>
              </a:custGeom>
              <a:solidFill>
                <a:srgbClr val="2D8BBA"/>
              </a:solidFill>
            </p:spPr>
          </p:sp>
        </p:grpSp>
      </p:grpSp>
      <p:grpSp>
        <p:nvGrpSpPr>
          <p:cNvPr id="29" name="Group 29"/>
          <p:cNvGrpSpPr/>
          <p:nvPr/>
        </p:nvGrpSpPr>
        <p:grpSpPr>
          <a:xfrm>
            <a:off x="10303143" y="3095616"/>
            <a:ext cx="6694241" cy="5806854"/>
            <a:chOff x="0" y="0"/>
            <a:chExt cx="8925655" cy="7742472"/>
          </a:xfrm>
        </p:grpSpPr>
        <p:sp>
          <p:nvSpPr>
            <p:cNvPr id="30" name="TextBox 30"/>
            <p:cNvSpPr txBox="1"/>
            <p:nvPr/>
          </p:nvSpPr>
          <p:spPr>
            <a:xfrm>
              <a:off x="277010" y="-57150"/>
              <a:ext cx="1170560" cy="667217"/>
            </a:xfrm>
            <a:prstGeom prst="rect">
              <a:avLst/>
            </a:prstGeom>
          </p:spPr>
          <p:txBody>
            <a:bodyPr lIns="0" tIns="0" rIns="0" bIns="0" rtlCol="0" anchor="t">
              <a:spAutoFit/>
            </a:bodyPr>
            <a:lstStyle/>
            <a:p>
              <a:pPr algn="ctr">
                <a:lnSpc>
                  <a:spcPts val="4228"/>
                </a:lnSpc>
              </a:pPr>
              <a:r>
                <a:rPr lang="en-US" sz="3020">
                  <a:solidFill>
                    <a:srgbClr val="F6F4F1"/>
                  </a:solidFill>
                  <a:latin typeface="Canva Sans 2 Bold"/>
                </a:rPr>
                <a:t>6%</a:t>
              </a:r>
            </a:p>
          </p:txBody>
        </p:sp>
        <p:sp>
          <p:nvSpPr>
            <p:cNvPr id="31" name="TextBox 31"/>
            <p:cNvSpPr txBox="1"/>
            <p:nvPr/>
          </p:nvSpPr>
          <p:spPr>
            <a:xfrm>
              <a:off x="626095" y="921604"/>
              <a:ext cx="1170560" cy="667217"/>
            </a:xfrm>
            <a:prstGeom prst="rect">
              <a:avLst/>
            </a:prstGeom>
          </p:spPr>
          <p:txBody>
            <a:bodyPr lIns="0" tIns="0" rIns="0" bIns="0" rtlCol="0" anchor="t">
              <a:spAutoFit/>
            </a:bodyPr>
            <a:lstStyle/>
            <a:p>
              <a:pPr algn="ctr">
                <a:lnSpc>
                  <a:spcPts val="4228"/>
                </a:lnSpc>
              </a:pPr>
              <a:r>
                <a:rPr lang="en-US" sz="3020">
                  <a:solidFill>
                    <a:srgbClr val="F6F4F1"/>
                  </a:solidFill>
                  <a:latin typeface="Canva Sans 2 Bold"/>
                </a:rPr>
                <a:t>9%</a:t>
              </a:r>
            </a:p>
          </p:txBody>
        </p:sp>
        <p:sp>
          <p:nvSpPr>
            <p:cNvPr id="32" name="TextBox 32"/>
            <p:cNvSpPr txBox="1"/>
            <p:nvPr/>
          </p:nvSpPr>
          <p:spPr>
            <a:xfrm>
              <a:off x="585280" y="1766581"/>
              <a:ext cx="1170560" cy="667217"/>
            </a:xfrm>
            <a:prstGeom prst="rect">
              <a:avLst/>
            </a:prstGeom>
          </p:spPr>
          <p:txBody>
            <a:bodyPr lIns="0" tIns="0" rIns="0" bIns="0" rtlCol="0" anchor="t">
              <a:spAutoFit/>
            </a:bodyPr>
            <a:lstStyle/>
            <a:p>
              <a:pPr algn="ctr">
                <a:lnSpc>
                  <a:spcPts val="4228"/>
                </a:lnSpc>
              </a:pPr>
              <a:r>
                <a:rPr lang="en-US" sz="3020">
                  <a:solidFill>
                    <a:srgbClr val="F6F4F1"/>
                  </a:solidFill>
                  <a:latin typeface="Canva Sans 2 Bold"/>
                </a:rPr>
                <a:t>9%</a:t>
              </a:r>
            </a:p>
          </p:txBody>
        </p:sp>
        <p:sp>
          <p:nvSpPr>
            <p:cNvPr id="33" name="TextBox 33"/>
            <p:cNvSpPr txBox="1"/>
            <p:nvPr/>
          </p:nvSpPr>
          <p:spPr>
            <a:xfrm>
              <a:off x="0" y="2661867"/>
              <a:ext cx="1170560" cy="667217"/>
            </a:xfrm>
            <a:prstGeom prst="rect">
              <a:avLst/>
            </a:prstGeom>
          </p:spPr>
          <p:txBody>
            <a:bodyPr lIns="0" tIns="0" rIns="0" bIns="0" rtlCol="0" anchor="t">
              <a:spAutoFit/>
            </a:bodyPr>
            <a:lstStyle/>
            <a:p>
              <a:pPr algn="ctr">
                <a:lnSpc>
                  <a:spcPts val="4228"/>
                </a:lnSpc>
              </a:pPr>
              <a:r>
                <a:rPr lang="en-US" sz="3020">
                  <a:solidFill>
                    <a:srgbClr val="F6F4F1"/>
                  </a:solidFill>
                  <a:latin typeface="Canva Sans 2 Bold"/>
                </a:rPr>
                <a:t>3%</a:t>
              </a:r>
            </a:p>
          </p:txBody>
        </p:sp>
        <p:sp>
          <p:nvSpPr>
            <p:cNvPr id="34" name="TextBox 34"/>
            <p:cNvSpPr txBox="1"/>
            <p:nvPr/>
          </p:nvSpPr>
          <p:spPr>
            <a:xfrm>
              <a:off x="7755095" y="3614138"/>
              <a:ext cx="1170560" cy="667217"/>
            </a:xfrm>
            <a:prstGeom prst="rect">
              <a:avLst/>
            </a:prstGeom>
          </p:spPr>
          <p:txBody>
            <a:bodyPr lIns="0" tIns="0" rIns="0" bIns="0" rtlCol="0" anchor="t">
              <a:spAutoFit/>
            </a:bodyPr>
            <a:lstStyle/>
            <a:p>
              <a:pPr algn="ctr">
                <a:lnSpc>
                  <a:spcPts val="4228"/>
                </a:lnSpc>
              </a:pPr>
              <a:r>
                <a:rPr lang="en-US" sz="3020">
                  <a:solidFill>
                    <a:srgbClr val="F6F4F1"/>
                  </a:solidFill>
                  <a:latin typeface="Canva Sans 2 Bold"/>
                </a:rPr>
                <a:t>78%</a:t>
              </a:r>
            </a:p>
          </p:txBody>
        </p:sp>
        <p:sp>
          <p:nvSpPr>
            <p:cNvPr id="35" name="TextBox 35"/>
            <p:cNvSpPr txBox="1"/>
            <p:nvPr/>
          </p:nvSpPr>
          <p:spPr>
            <a:xfrm>
              <a:off x="4011277" y="4435775"/>
              <a:ext cx="1052316" cy="667217"/>
            </a:xfrm>
            <a:prstGeom prst="rect">
              <a:avLst/>
            </a:prstGeom>
          </p:spPr>
          <p:txBody>
            <a:bodyPr lIns="0" tIns="0" rIns="0" bIns="0" rtlCol="0" anchor="t">
              <a:spAutoFit/>
            </a:bodyPr>
            <a:lstStyle/>
            <a:p>
              <a:pPr algn="ctr">
                <a:lnSpc>
                  <a:spcPts val="4228"/>
                </a:lnSpc>
              </a:pPr>
              <a:r>
                <a:rPr lang="en-US" sz="3020">
                  <a:solidFill>
                    <a:srgbClr val="F6F4F1"/>
                  </a:solidFill>
                  <a:latin typeface="Canva Sans 2 Bold"/>
                </a:rPr>
                <a:t>41%</a:t>
              </a:r>
            </a:p>
          </p:txBody>
        </p:sp>
        <p:sp>
          <p:nvSpPr>
            <p:cNvPr id="36" name="TextBox 36"/>
            <p:cNvSpPr txBox="1"/>
            <p:nvPr/>
          </p:nvSpPr>
          <p:spPr>
            <a:xfrm>
              <a:off x="2729761" y="5311096"/>
              <a:ext cx="1052316" cy="667217"/>
            </a:xfrm>
            <a:prstGeom prst="rect">
              <a:avLst/>
            </a:prstGeom>
          </p:spPr>
          <p:txBody>
            <a:bodyPr lIns="0" tIns="0" rIns="0" bIns="0" rtlCol="0" anchor="t">
              <a:spAutoFit/>
            </a:bodyPr>
            <a:lstStyle/>
            <a:p>
              <a:pPr algn="ctr">
                <a:lnSpc>
                  <a:spcPts val="4228"/>
                </a:lnSpc>
              </a:pPr>
              <a:r>
                <a:rPr lang="en-US" sz="3020">
                  <a:solidFill>
                    <a:srgbClr val="F6F4F1"/>
                  </a:solidFill>
                  <a:latin typeface="Canva Sans 2 Bold"/>
                </a:rPr>
                <a:t>28%</a:t>
              </a:r>
            </a:p>
          </p:txBody>
        </p:sp>
        <p:sp>
          <p:nvSpPr>
            <p:cNvPr id="37" name="TextBox 37"/>
            <p:cNvSpPr txBox="1"/>
            <p:nvPr/>
          </p:nvSpPr>
          <p:spPr>
            <a:xfrm>
              <a:off x="585280" y="6267628"/>
              <a:ext cx="1052316" cy="667217"/>
            </a:xfrm>
            <a:prstGeom prst="rect">
              <a:avLst/>
            </a:prstGeom>
          </p:spPr>
          <p:txBody>
            <a:bodyPr lIns="0" tIns="0" rIns="0" bIns="0" rtlCol="0" anchor="t">
              <a:spAutoFit/>
            </a:bodyPr>
            <a:lstStyle/>
            <a:p>
              <a:pPr algn="ctr">
                <a:lnSpc>
                  <a:spcPts val="4228"/>
                </a:lnSpc>
              </a:pPr>
              <a:r>
                <a:rPr lang="en-US" sz="3020">
                  <a:solidFill>
                    <a:srgbClr val="F6F4F1"/>
                  </a:solidFill>
                  <a:latin typeface="Canva Sans 2 Bold"/>
                </a:rPr>
                <a:t>9%</a:t>
              </a:r>
            </a:p>
          </p:txBody>
        </p:sp>
        <p:sp>
          <p:nvSpPr>
            <p:cNvPr id="38" name="TextBox 38"/>
            <p:cNvSpPr txBox="1"/>
            <p:nvPr/>
          </p:nvSpPr>
          <p:spPr>
            <a:xfrm>
              <a:off x="2085359" y="7075255"/>
              <a:ext cx="1170560" cy="667217"/>
            </a:xfrm>
            <a:prstGeom prst="rect">
              <a:avLst/>
            </a:prstGeom>
          </p:spPr>
          <p:txBody>
            <a:bodyPr lIns="0" tIns="0" rIns="0" bIns="0" rtlCol="0" anchor="t">
              <a:spAutoFit/>
            </a:bodyPr>
            <a:lstStyle/>
            <a:p>
              <a:pPr algn="ctr">
                <a:lnSpc>
                  <a:spcPts val="4228"/>
                </a:lnSpc>
              </a:pPr>
              <a:r>
                <a:rPr lang="en-US" sz="3020">
                  <a:solidFill>
                    <a:srgbClr val="F6F4F1"/>
                  </a:solidFill>
                  <a:latin typeface="Canva Sans 2 Bold"/>
                </a:rPr>
                <a:t>22%</a:t>
              </a:r>
            </a:p>
          </p:txBody>
        </p:sp>
      </p:grpSp>
      <p:grpSp>
        <p:nvGrpSpPr>
          <p:cNvPr id="39" name="Group 39"/>
          <p:cNvGrpSpPr/>
          <p:nvPr/>
        </p:nvGrpSpPr>
        <p:grpSpPr>
          <a:xfrm>
            <a:off x="1028700" y="473627"/>
            <a:ext cx="16230600" cy="1564893"/>
            <a:chOff x="0" y="0"/>
            <a:chExt cx="5531998" cy="533374"/>
          </a:xfrm>
        </p:grpSpPr>
        <p:sp>
          <p:nvSpPr>
            <p:cNvPr id="40" name="Freeform 40"/>
            <p:cNvSpPr/>
            <p:nvPr/>
          </p:nvSpPr>
          <p:spPr>
            <a:xfrm>
              <a:off x="0" y="0"/>
              <a:ext cx="5531998" cy="533374"/>
            </a:xfrm>
            <a:custGeom>
              <a:avLst/>
              <a:gdLst/>
              <a:ahLst/>
              <a:cxnLst/>
              <a:rect l="l" t="t" r="r" b="b"/>
              <a:pathLst>
                <a:path w="5531998" h="533374">
                  <a:moveTo>
                    <a:pt x="18603" y="0"/>
                  </a:moveTo>
                  <a:lnTo>
                    <a:pt x="5513396" y="0"/>
                  </a:lnTo>
                  <a:cubicBezTo>
                    <a:pt x="5523669" y="0"/>
                    <a:pt x="5531998" y="8329"/>
                    <a:pt x="5531998" y="18603"/>
                  </a:cubicBezTo>
                  <a:lnTo>
                    <a:pt x="5531998" y="514771"/>
                  </a:lnTo>
                  <a:cubicBezTo>
                    <a:pt x="5531998" y="519705"/>
                    <a:pt x="5530038" y="524437"/>
                    <a:pt x="5526550" y="527926"/>
                  </a:cubicBezTo>
                  <a:cubicBezTo>
                    <a:pt x="5523061" y="531414"/>
                    <a:pt x="5518329" y="533374"/>
                    <a:pt x="5513396" y="533374"/>
                  </a:cubicBezTo>
                  <a:lnTo>
                    <a:pt x="18603" y="533374"/>
                  </a:lnTo>
                  <a:cubicBezTo>
                    <a:pt x="13669" y="533374"/>
                    <a:pt x="8937" y="531414"/>
                    <a:pt x="5449" y="527926"/>
                  </a:cubicBezTo>
                  <a:cubicBezTo>
                    <a:pt x="1960" y="524437"/>
                    <a:pt x="0" y="519705"/>
                    <a:pt x="0" y="514771"/>
                  </a:cubicBezTo>
                  <a:lnTo>
                    <a:pt x="0" y="18603"/>
                  </a:lnTo>
                  <a:cubicBezTo>
                    <a:pt x="0" y="13669"/>
                    <a:pt x="1960" y="8937"/>
                    <a:pt x="5449" y="5449"/>
                  </a:cubicBezTo>
                  <a:cubicBezTo>
                    <a:pt x="8937" y="1960"/>
                    <a:pt x="13669" y="0"/>
                    <a:pt x="18603" y="0"/>
                  </a:cubicBezTo>
                  <a:close/>
                </a:path>
              </a:pathLst>
            </a:custGeom>
            <a:solidFill>
              <a:srgbClr val="666986"/>
            </a:solidFill>
          </p:spPr>
        </p:sp>
        <p:sp>
          <p:nvSpPr>
            <p:cNvPr id="41" name="TextBox 41"/>
            <p:cNvSpPr txBox="1"/>
            <p:nvPr/>
          </p:nvSpPr>
          <p:spPr>
            <a:xfrm>
              <a:off x="0" y="-38100"/>
              <a:ext cx="5531998" cy="571474"/>
            </a:xfrm>
            <a:prstGeom prst="rect">
              <a:avLst/>
            </a:prstGeom>
          </p:spPr>
          <p:txBody>
            <a:bodyPr lIns="51955" tIns="51955" rIns="51955" bIns="51955" rtlCol="0" anchor="ctr"/>
            <a:lstStyle/>
            <a:p>
              <a:pPr algn="ctr">
                <a:lnSpc>
                  <a:spcPts val="1802"/>
                </a:lnSpc>
              </a:pPr>
              <a:endParaRPr/>
            </a:p>
          </p:txBody>
        </p:sp>
      </p:grpSp>
      <p:sp>
        <p:nvSpPr>
          <p:cNvPr id="42" name="TextBox 42"/>
          <p:cNvSpPr txBox="1"/>
          <p:nvPr/>
        </p:nvSpPr>
        <p:spPr>
          <a:xfrm>
            <a:off x="1028700" y="549848"/>
            <a:ext cx="16238139" cy="1384300"/>
          </a:xfrm>
          <a:prstGeom prst="rect">
            <a:avLst/>
          </a:prstGeom>
        </p:spPr>
        <p:txBody>
          <a:bodyPr lIns="0" tIns="0" rIns="0" bIns="0" rtlCol="0" anchor="t">
            <a:spAutoFit/>
          </a:bodyPr>
          <a:lstStyle/>
          <a:p>
            <a:pPr algn="ctr">
              <a:lnSpc>
                <a:spcPts val="5599"/>
              </a:lnSpc>
            </a:pPr>
            <a:r>
              <a:rPr lang="en-US" sz="3999" spc="199">
                <a:solidFill>
                  <a:srgbClr val="F6F4F1"/>
                </a:solidFill>
                <a:latin typeface="DM Sans Bold Italics"/>
              </a:rPr>
              <a:t>What type of disability does your child have?</a:t>
            </a:r>
          </a:p>
          <a:p>
            <a:pPr algn="ctr">
              <a:lnSpc>
                <a:spcPts val="5599"/>
              </a:lnSpc>
              <a:spcBef>
                <a:spcPct val="0"/>
              </a:spcBef>
            </a:pPr>
            <a:r>
              <a:rPr lang="en-US" sz="3999" spc="199">
                <a:solidFill>
                  <a:srgbClr val="F6F4F1"/>
                </a:solidFill>
                <a:latin typeface="DM Sans Bold Italics"/>
              </a:rPr>
              <a:t> Please check all that apply.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73158"/>
        </a:solidFill>
        <a:effectLst/>
      </p:bgPr>
    </p:bg>
    <p:spTree>
      <p:nvGrpSpPr>
        <p:cNvPr id="1" name=""/>
        <p:cNvGrpSpPr/>
        <p:nvPr/>
      </p:nvGrpSpPr>
      <p:grpSpPr>
        <a:xfrm>
          <a:off x="0" y="0"/>
          <a:ext cx="0" cy="0"/>
          <a:chOff x="0" y="0"/>
          <a:chExt cx="0" cy="0"/>
        </a:xfrm>
      </p:grpSpPr>
      <p:grpSp>
        <p:nvGrpSpPr>
          <p:cNvPr id="2" name="Group 2"/>
          <p:cNvGrpSpPr/>
          <p:nvPr/>
        </p:nvGrpSpPr>
        <p:grpSpPr>
          <a:xfrm>
            <a:off x="1028700" y="2870317"/>
            <a:ext cx="16230600" cy="6853245"/>
            <a:chOff x="0" y="0"/>
            <a:chExt cx="5531998" cy="2335843"/>
          </a:xfrm>
        </p:grpSpPr>
        <p:sp>
          <p:nvSpPr>
            <p:cNvPr id="3" name="Freeform 3"/>
            <p:cNvSpPr/>
            <p:nvPr/>
          </p:nvSpPr>
          <p:spPr>
            <a:xfrm>
              <a:off x="0" y="0"/>
              <a:ext cx="5531998" cy="2335843"/>
            </a:xfrm>
            <a:custGeom>
              <a:avLst/>
              <a:gdLst/>
              <a:ahLst/>
              <a:cxnLst/>
              <a:rect l="l" t="t" r="r" b="b"/>
              <a:pathLst>
                <a:path w="5531998" h="2335843">
                  <a:moveTo>
                    <a:pt x="18538" y="0"/>
                  </a:moveTo>
                  <a:lnTo>
                    <a:pt x="5513461" y="0"/>
                  </a:lnTo>
                  <a:cubicBezTo>
                    <a:pt x="5523699" y="0"/>
                    <a:pt x="5531998" y="8300"/>
                    <a:pt x="5531998" y="18538"/>
                  </a:cubicBezTo>
                  <a:lnTo>
                    <a:pt x="5531998" y="2317305"/>
                  </a:lnTo>
                  <a:cubicBezTo>
                    <a:pt x="5531998" y="2322222"/>
                    <a:pt x="5530045" y="2326937"/>
                    <a:pt x="5526569" y="2330414"/>
                  </a:cubicBezTo>
                  <a:cubicBezTo>
                    <a:pt x="5523092" y="2333890"/>
                    <a:pt x="5518377" y="2335843"/>
                    <a:pt x="5513461" y="2335843"/>
                  </a:cubicBezTo>
                  <a:lnTo>
                    <a:pt x="18538" y="2335843"/>
                  </a:lnTo>
                  <a:cubicBezTo>
                    <a:pt x="13621" y="2335843"/>
                    <a:pt x="8906" y="2333890"/>
                    <a:pt x="5430" y="2330414"/>
                  </a:cubicBezTo>
                  <a:cubicBezTo>
                    <a:pt x="1953" y="2326937"/>
                    <a:pt x="0" y="2322222"/>
                    <a:pt x="0" y="2317305"/>
                  </a:cubicBezTo>
                  <a:lnTo>
                    <a:pt x="0" y="18538"/>
                  </a:lnTo>
                  <a:cubicBezTo>
                    <a:pt x="0" y="13621"/>
                    <a:pt x="1953" y="8906"/>
                    <a:pt x="5430" y="5430"/>
                  </a:cubicBezTo>
                  <a:cubicBezTo>
                    <a:pt x="8906" y="1953"/>
                    <a:pt x="13621" y="0"/>
                    <a:pt x="18538" y="0"/>
                  </a:cubicBezTo>
                  <a:close/>
                </a:path>
              </a:pathLst>
            </a:custGeom>
            <a:solidFill>
              <a:srgbClr val="31356E"/>
            </a:solidFill>
          </p:spPr>
        </p:sp>
        <p:sp>
          <p:nvSpPr>
            <p:cNvPr id="4" name="TextBox 4"/>
            <p:cNvSpPr txBox="1"/>
            <p:nvPr/>
          </p:nvSpPr>
          <p:spPr>
            <a:xfrm>
              <a:off x="0" y="-38100"/>
              <a:ext cx="5531998" cy="2373943"/>
            </a:xfrm>
            <a:prstGeom prst="rect">
              <a:avLst/>
            </a:prstGeom>
          </p:spPr>
          <p:txBody>
            <a:bodyPr lIns="51955" tIns="51955" rIns="51955" bIns="51955" rtlCol="0" anchor="ctr"/>
            <a:lstStyle/>
            <a:p>
              <a:pPr algn="ctr">
                <a:lnSpc>
                  <a:spcPts val="1802"/>
                </a:lnSpc>
              </a:pPr>
              <a:endParaRPr/>
            </a:p>
          </p:txBody>
        </p:sp>
      </p:grpSp>
      <p:grpSp>
        <p:nvGrpSpPr>
          <p:cNvPr id="5" name="Group 5"/>
          <p:cNvGrpSpPr/>
          <p:nvPr/>
        </p:nvGrpSpPr>
        <p:grpSpPr>
          <a:xfrm>
            <a:off x="1351514" y="4797684"/>
            <a:ext cx="7027845" cy="1195593"/>
            <a:chOff x="0" y="0"/>
            <a:chExt cx="9370460" cy="1594124"/>
          </a:xfrm>
        </p:grpSpPr>
        <p:grpSp>
          <p:nvGrpSpPr>
            <p:cNvPr id="6" name="Group 6"/>
            <p:cNvGrpSpPr>
              <a:grpSpLocks noChangeAspect="1"/>
            </p:cNvGrpSpPr>
            <p:nvPr/>
          </p:nvGrpSpPr>
          <p:grpSpPr>
            <a:xfrm>
              <a:off x="0" y="0"/>
              <a:ext cx="9370460" cy="1594124"/>
              <a:chOff x="0" y="0"/>
              <a:chExt cx="13271500" cy="2257778"/>
            </a:xfrm>
          </p:grpSpPr>
          <p:sp>
            <p:nvSpPr>
              <p:cNvPr id="7" name="Freeform 7"/>
              <p:cNvSpPr/>
              <p:nvPr/>
            </p:nvSpPr>
            <p:spPr>
              <a:xfrm>
                <a:off x="12700" y="0"/>
                <a:ext cx="10579100" cy="2260600"/>
              </a:xfrm>
              <a:custGeom>
                <a:avLst/>
                <a:gdLst/>
                <a:ahLst/>
                <a:cxnLst/>
                <a:rect l="l" t="t" r="r" b="b"/>
                <a:pathLst>
                  <a:path w="10579100" h="2260600">
                    <a:moveTo>
                      <a:pt x="622300" y="0"/>
                    </a:moveTo>
                    <a:cubicBezTo>
                      <a:pt x="508000" y="0"/>
                      <a:pt x="406400" y="88900"/>
                      <a:pt x="406400" y="215900"/>
                    </a:cubicBezTo>
                    <a:lnTo>
                      <a:pt x="406400" y="279400"/>
                    </a:lnTo>
                    <a:cubicBezTo>
                      <a:pt x="406400" y="393700"/>
                      <a:pt x="508000" y="495300"/>
                      <a:pt x="622300" y="495300"/>
                    </a:cubicBezTo>
                    <a:cubicBezTo>
                      <a:pt x="736600" y="495300"/>
                      <a:pt x="838200" y="393700"/>
                      <a:pt x="838200" y="279400"/>
                    </a:cubicBezTo>
                    <a:lnTo>
                      <a:pt x="838200" y="215900"/>
                    </a:lnTo>
                    <a:cubicBezTo>
                      <a:pt x="838200" y="88900"/>
                      <a:pt x="736600" y="0"/>
                      <a:pt x="622300" y="0"/>
                    </a:cubicBezTo>
                    <a:moveTo>
                      <a:pt x="406400" y="965200"/>
                    </a:moveTo>
                    <a:cubicBezTo>
                      <a:pt x="406400" y="965200"/>
                      <a:pt x="393700" y="952500"/>
                      <a:pt x="393700" y="965200"/>
                    </a:cubicBezTo>
                    <a:lnTo>
                      <a:pt x="241300" y="1320800"/>
                    </a:lnTo>
                    <a:cubicBezTo>
                      <a:pt x="215900" y="1371600"/>
                      <a:pt x="165100" y="1409700"/>
                      <a:pt x="101600" y="1409700"/>
                    </a:cubicBezTo>
                    <a:lnTo>
                      <a:pt x="38100" y="1409700"/>
                    </a:lnTo>
                    <a:cubicBezTo>
                      <a:pt x="25400" y="1409700"/>
                      <a:pt x="12700" y="1409700"/>
                      <a:pt x="12700" y="1397000"/>
                    </a:cubicBezTo>
                    <a:cubicBezTo>
                      <a:pt x="0" y="1384300"/>
                      <a:pt x="0" y="1371600"/>
                      <a:pt x="12700" y="1358900"/>
                    </a:cubicBezTo>
                    <a:lnTo>
                      <a:pt x="203200" y="914400"/>
                    </a:lnTo>
                    <a:lnTo>
                      <a:pt x="266700" y="736600"/>
                    </a:lnTo>
                    <a:cubicBezTo>
                      <a:pt x="317500" y="635000"/>
                      <a:pt x="419100" y="558800"/>
                      <a:pt x="533400" y="558800"/>
                    </a:cubicBezTo>
                    <a:lnTo>
                      <a:pt x="711200" y="558800"/>
                    </a:lnTo>
                    <a:cubicBezTo>
                      <a:pt x="825500" y="558800"/>
                      <a:pt x="927100" y="635000"/>
                      <a:pt x="977900" y="736600"/>
                    </a:cubicBezTo>
                    <a:lnTo>
                      <a:pt x="1041400" y="914400"/>
                    </a:lnTo>
                    <a:lnTo>
                      <a:pt x="1231900" y="1358900"/>
                    </a:lnTo>
                    <a:cubicBezTo>
                      <a:pt x="1244600" y="1371600"/>
                      <a:pt x="1244600" y="1384300"/>
                      <a:pt x="1231900" y="1397000"/>
                    </a:cubicBezTo>
                    <a:cubicBezTo>
                      <a:pt x="1231900" y="1409700"/>
                      <a:pt x="1219200" y="1409700"/>
                      <a:pt x="1206500" y="1409700"/>
                    </a:cubicBezTo>
                    <a:lnTo>
                      <a:pt x="1143000" y="1409700"/>
                    </a:lnTo>
                    <a:cubicBezTo>
                      <a:pt x="1079500" y="1409700"/>
                      <a:pt x="1028700" y="1371600"/>
                      <a:pt x="1003300" y="1320800"/>
                    </a:cubicBezTo>
                    <a:lnTo>
                      <a:pt x="850900" y="965200"/>
                    </a:lnTo>
                    <a:cubicBezTo>
                      <a:pt x="850900" y="952500"/>
                      <a:pt x="838200" y="965200"/>
                      <a:pt x="838200" y="965200"/>
                    </a:cubicBezTo>
                    <a:lnTo>
                      <a:pt x="901700" y="1409700"/>
                    </a:lnTo>
                    <a:lnTo>
                      <a:pt x="977900" y="2222500"/>
                    </a:lnTo>
                    <a:cubicBezTo>
                      <a:pt x="977900" y="2235200"/>
                      <a:pt x="965200" y="2235200"/>
                      <a:pt x="965200" y="2247900"/>
                    </a:cubicBezTo>
                    <a:cubicBezTo>
                      <a:pt x="952500" y="2247900"/>
                      <a:pt x="952500" y="2260600"/>
                      <a:pt x="939800" y="2260600"/>
                    </a:cubicBezTo>
                    <a:lnTo>
                      <a:pt x="889000" y="2260600"/>
                    </a:lnTo>
                    <a:cubicBezTo>
                      <a:pt x="812800" y="2260600"/>
                      <a:pt x="749300" y="2209800"/>
                      <a:pt x="749300" y="2133600"/>
                    </a:cubicBezTo>
                    <a:lnTo>
                      <a:pt x="635000" y="1447800"/>
                    </a:lnTo>
                    <a:cubicBezTo>
                      <a:pt x="622300" y="1447800"/>
                      <a:pt x="622300" y="1447800"/>
                      <a:pt x="609600" y="1447800"/>
                    </a:cubicBezTo>
                    <a:lnTo>
                      <a:pt x="495300" y="2133600"/>
                    </a:lnTo>
                    <a:cubicBezTo>
                      <a:pt x="495300" y="2209800"/>
                      <a:pt x="431800" y="2260600"/>
                      <a:pt x="355600" y="2260600"/>
                    </a:cubicBezTo>
                    <a:lnTo>
                      <a:pt x="304800" y="2260600"/>
                    </a:lnTo>
                    <a:cubicBezTo>
                      <a:pt x="292100" y="2260600"/>
                      <a:pt x="292100" y="2247900"/>
                      <a:pt x="279400" y="2247900"/>
                    </a:cubicBezTo>
                    <a:cubicBezTo>
                      <a:pt x="279400" y="2235200"/>
                      <a:pt x="266700" y="2235200"/>
                      <a:pt x="266700" y="2222500"/>
                    </a:cubicBezTo>
                    <a:lnTo>
                      <a:pt x="342900" y="1409700"/>
                    </a:lnTo>
                    <a:lnTo>
                      <a:pt x="406400" y="965200"/>
                    </a:lnTo>
                    <a:moveTo>
                      <a:pt x="1955800" y="0"/>
                    </a:moveTo>
                    <a:cubicBezTo>
                      <a:pt x="1841500" y="0"/>
                      <a:pt x="1739900" y="88900"/>
                      <a:pt x="1739900" y="215900"/>
                    </a:cubicBezTo>
                    <a:lnTo>
                      <a:pt x="1739900" y="279400"/>
                    </a:lnTo>
                    <a:cubicBezTo>
                      <a:pt x="1739900" y="393700"/>
                      <a:pt x="1841500" y="495300"/>
                      <a:pt x="1955800" y="495300"/>
                    </a:cubicBezTo>
                    <a:cubicBezTo>
                      <a:pt x="2070100" y="495300"/>
                      <a:pt x="2171700" y="393700"/>
                      <a:pt x="2171700" y="279400"/>
                    </a:cubicBezTo>
                    <a:lnTo>
                      <a:pt x="2171700" y="215900"/>
                    </a:lnTo>
                    <a:cubicBezTo>
                      <a:pt x="2171700" y="88900"/>
                      <a:pt x="2070100" y="0"/>
                      <a:pt x="1955800" y="0"/>
                    </a:cubicBezTo>
                    <a:moveTo>
                      <a:pt x="1739900" y="965200"/>
                    </a:moveTo>
                    <a:cubicBezTo>
                      <a:pt x="1739900" y="965200"/>
                      <a:pt x="1727200" y="952500"/>
                      <a:pt x="1727200" y="965200"/>
                    </a:cubicBezTo>
                    <a:lnTo>
                      <a:pt x="1574800" y="1320800"/>
                    </a:lnTo>
                    <a:cubicBezTo>
                      <a:pt x="1549400" y="1371600"/>
                      <a:pt x="1498600" y="1409700"/>
                      <a:pt x="1435100" y="1409700"/>
                    </a:cubicBezTo>
                    <a:lnTo>
                      <a:pt x="1371600" y="1409700"/>
                    </a:lnTo>
                    <a:cubicBezTo>
                      <a:pt x="1358900" y="1409700"/>
                      <a:pt x="1346200" y="1409700"/>
                      <a:pt x="1346200" y="1397000"/>
                    </a:cubicBezTo>
                    <a:cubicBezTo>
                      <a:pt x="1333500" y="1384300"/>
                      <a:pt x="1333500" y="1371600"/>
                      <a:pt x="1346200" y="1358900"/>
                    </a:cubicBezTo>
                    <a:lnTo>
                      <a:pt x="1536700" y="914400"/>
                    </a:lnTo>
                    <a:lnTo>
                      <a:pt x="1600200" y="736600"/>
                    </a:lnTo>
                    <a:cubicBezTo>
                      <a:pt x="1651000" y="635000"/>
                      <a:pt x="1752600" y="558800"/>
                      <a:pt x="1866900" y="558800"/>
                    </a:cubicBezTo>
                    <a:lnTo>
                      <a:pt x="2044700" y="558800"/>
                    </a:lnTo>
                    <a:cubicBezTo>
                      <a:pt x="2159000" y="558800"/>
                      <a:pt x="2260600" y="635000"/>
                      <a:pt x="2311400" y="736600"/>
                    </a:cubicBezTo>
                    <a:lnTo>
                      <a:pt x="2374900" y="914400"/>
                    </a:lnTo>
                    <a:lnTo>
                      <a:pt x="2565400" y="1358900"/>
                    </a:lnTo>
                    <a:cubicBezTo>
                      <a:pt x="2578100" y="1371600"/>
                      <a:pt x="2578100" y="1384300"/>
                      <a:pt x="2565400" y="1397000"/>
                    </a:cubicBezTo>
                    <a:cubicBezTo>
                      <a:pt x="2565400" y="1409700"/>
                      <a:pt x="2552700" y="1409700"/>
                      <a:pt x="2540000" y="1409700"/>
                    </a:cubicBezTo>
                    <a:lnTo>
                      <a:pt x="2476500" y="1409700"/>
                    </a:lnTo>
                    <a:cubicBezTo>
                      <a:pt x="2413000" y="1409700"/>
                      <a:pt x="2362200" y="1371600"/>
                      <a:pt x="2336800" y="1320800"/>
                    </a:cubicBezTo>
                    <a:lnTo>
                      <a:pt x="2184400" y="965200"/>
                    </a:lnTo>
                    <a:cubicBezTo>
                      <a:pt x="2184400" y="952500"/>
                      <a:pt x="2171700" y="965200"/>
                      <a:pt x="2171700" y="965200"/>
                    </a:cubicBezTo>
                    <a:lnTo>
                      <a:pt x="2235200" y="1409700"/>
                    </a:lnTo>
                    <a:lnTo>
                      <a:pt x="2311400" y="2222500"/>
                    </a:lnTo>
                    <a:cubicBezTo>
                      <a:pt x="2311400" y="2235200"/>
                      <a:pt x="2298700" y="2235200"/>
                      <a:pt x="2298700" y="2247900"/>
                    </a:cubicBezTo>
                    <a:cubicBezTo>
                      <a:pt x="2286000" y="2247900"/>
                      <a:pt x="2286000" y="2260600"/>
                      <a:pt x="2273300" y="2260600"/>
                    </a:cubicBezTo>
                    <a:lnTo>
                      <a:pt x="2222500" y="2260600"/>
                    </a:lnTo>
                    <a:cubicBezTo>
                      <a:pt x="2146300" y="2260600"/>
                      <a:pt x="2082800" y="2209800"/>
                      <a:pt x="2082800" y="2133600"/>
                    </a:cubicBezTo>
                    <a:lnTo>
                      <a:pt x="1968500" y="1447800"/>
                    </a:lnTo>
                    <a:cubicBezTo>
                      <a:pt x="1955800" y="1447800"/>
                      <a:pt x="1955800" y="1447800"/>
                      <a:pt x="1943100" y="1447800"/>
                    </a:cubicBezTo>
                    <a:lnTo>
                      <a:pt x="1828800" y="2133600"/>
                    </a:lnTo>
                    <a:cubicBezTo>
                      <a:pt x="1828800" y="2209800"/>
                      <a:pt x="1765300" y="2260600"/>
                      <a:pt x="1689100" y="2260600"/>
                    </a:cubicBezTo>
                    <a:lnTo>
                      <a:pt x="1638300" y="2260600"/>
                    </a:lnTo>
                    <a:cubicBezTo>
                      <a:pt x="1625600" y="2260600"/>
                      <a:pt x="1625600" y="2247900"/>
                      <a:pt x="1612900" y="2247900"/>
                    </a:cubicBezTo>
                    <a:cubicBezTo>
                      <a:pt x="1612900" y="2235200"/>
                      <a:pt x="1600200" y="2235200"/>
                      <a:pt x="1600200" y="2222500"/>
                    </a:cubicBezTo>
                    <a:lnTo>
                      <a:pt x="1676400" y="1409700"/>
                    </a:lnTo>
                    <a:lnTo>
                      <a:pt x="1739900" y="965200"/>
                    </a:lnTo>
                    <a:moveTo>
                      <a:pt x="3289300" y="0"/>
                    </a:moveTo>
                    <a:cubicBezTo>
                      <a:pt x="3175000" y="0"/>
                      <a:pt x="3073400" y="88900"/>
                      <a:pt x="3073400" y="215900"/>
                    </a:cubicBezTo>
                    <a:lnTo>
                      <a:pt x="3073400" y="279400"/>
                    </a:lnTo>
                    <a:cubicBezTo>
                      <a:pt x="3073400" y="393700"/>
                      <a:pt x="3175000" y="495300"/>
                      <a:pt x="3289300" y="495300"/>
                    </a:cubicBezTo>
                    <a:cubicBezTo>
                      <a:pt x="3403600" y="495300"/>
                      <a:pt x="3505200" y="393700"/>
                      <a:pt x="3505200" y="279400"/>
                    </a:cubicBezTo>
                    <a:lnTo>
                      <a:pt x="3505200" y="215900"/>
                    </a:lnTo>
                    <a:cubicBezTo>
                      <a:pt x="3505200" y="88900"/>
                      <a:pt x="3403600" y="0"/>
                      <a:pt x="3289300" y="0"/>
                    </a:cubicBezTo>
                    <a:moveTo>
                      <a:pt x="3073400" y="965200"/>
                    </a:moveTo>
                    <a:cubicBezTo>
                      <a:pt x="3073400" y="965200"/>
                      <a:pt x="3060700" y="952500"/>
                      <a:pt x="3060700" y="965200"/>
                    </a:cubicBezTo>
                    <a:lnTo>
                      <a:pt x="2908300" y="1320800"/>
                    </a:lnTo>
                    <a:cubicBezTo>
                      <a:pt x="2882900" y="1371600"/>
                      <a:pt x="2832100" y="1409700"/>
                      <a:pt x="2768600" y="1409700"/>
                    </a:cubicBezTo>
                    <a:lnTo>
                      <a:pt x="2705100" y="1409700"/>
                    </a:lnTo>
                    <a:cubicBezTo>
                      <a:pt x="2692400" y="1409700"/>
                      <a:pt x="2679700" y="1409700"/>
                      <a:pt x="2679700" y="1397000"/>
                    </a:cubicBezTo>
                    <a:cubicBezTo>
                      <a:pt x="2667000" y="1384300"/>
                      <a:pt x="2667000" y="1371600"/>
                      <a:pt x="2679700" y="1358900"/>
                    </a:cubicBezTo>
                    <a:lnTo>
                      <a:pt x="2870200" y="914400"/>
                    </a:lnTo>
                    <a:lnTo>
                      <a:pt x="2933700" y="736600"/>
                    </a:lnTo>
                    <a:cubicBezTo>
                      <a:pt x="2984500" y="635000"/>
                      <a:pt x="3086100" y="558800"/>
                      <a:pt x="3200400" y="558800"/>
                    </a:cubicBezTo>
                    <a:lnTo>
                      <a:pt x="3378200" y="558800"/>
                    </a:lnTo>
                    <a:cubicBezTo>
                      <a:pt x="3492500" y="558800"/>
                      <a:pt x="3594100" y="635000"/>
                      <a:pt x="3644900" y="736600"/>
                    </a:cubicBezTo>
                    <a:lnTo>
                      <a:pt x="3708400" y="914400"/>
                    </a:lnTo>
                    <a:lnTo>
                      <a:pt x="3898900" y="1358900"/>
                    </a:lnTo>
                    <a:cubicBezTo>
                      <a:pt x="3911600" y="1371600"/>
                      <a:pt x="3911600" y="1384300"/>
                      <a:pt x="3898900" y="1397000"/>
                    </a:cubicBezTo>
                    <a:cubicBezTo>
                      <a:pt x="3898900" y="1409700"/>
                      <a:pt x="3886200" y="1409700"/>
                      <a:pt x="3873500" y="1409700"/>
                    </a:cubicBezTo>
                    <a:lnTo>
                      <a:pt x="3810000" y="1409700"/>
                    </a:lnTo>
                    <a:cubicBezTo>
                      <a:pt x="3746500" y="1409700"/>
                      <a:pt x="3695700" y="1371600"/>
                      <a:pt x="3670300" y="1320800"/>
                    </a:cubicBezTo>
                    <a:lnTo>
                      <a:pt x="3517900" y="965200"/>
                    </a:lnTo>
                    <a:cubicBezTo>
                      <a:pt x="3517900" y="952500"/>
                      <a:pt x="3505200" y="965200"/>
                      <a:pt x="3505200" y="965200"/>
                    </a:cubicBezTo>
                    <a:lnTo>
                      <a:pt x="3568700" y="1409700"/>
                    </a:lnTo>
                    <a:lnTo>
                      <a:pt x="3644900" y="2222500"/>
                    </a:lnTo>
                    <a:cubicBezTo>
                      <a:pt x="3644900" y="2235200"/>
                      <a:pt x="3632200" y="2235200"/>
                      <a:pt x="3632200" y="2247900"/>
                    </a:cubicBezTo>
                    <a:cubicBezTo>
                      <a:pt x="3619500" y="2247900"/>
                      <a:pt x="3619500" y="2260600"/>
                      <a:pt x="3606800" y="2260600"/>
                    </a:cubicBezTo>
                    <a:lnTo>
                      <a:pt x="3556000" y="2260600"/>
                    </a:lnTo>
                    <a:cubicBezTo>
                      <a:pt x="3479800" y="2260600"/>
                      <a:pt x="3416300" y="2209800"/>
                      <a:pt x="3416300" y="2133600"/>
                    </a:cubicBezTo>
                    <a:lnTo>
                      <a:pt x="3302000" y="1447800"/>
                    </a:lnTo>
                    <a:cubicBezTo>
                      <a:pt x="3289300" y="1447800"/>
                      <a:pt x="3289300" y="1447800"/>
                      <a:pt x="3276600" y="1447800"/>
                    </a:cubicBezTo>
                    <a:lnTo>
                      <a:pt x="3162300" y="2133600"/>
                    </a:lnTo>
                    <a:cubicBezTo>
                      <a:pt x="3162300" y="2209800"/>
                      <a:pt x="3098800" y="2260600"/>
                      <a:pt x="3022600" y="2260600"/>
                    </a:cubicBezTo>
                    <a:lnTo>
                      <a:pt x="2971800" y="2260600"/>
                    </a:lnTo>
                    <a:cubicBezTo>
                      <a:pt x="2959100" y="2260600"/>
                      <a:pt x="2959100" y="2247900"/>
                      <a:pt x="2946400" y="2247900"/>
                    </a:cubicBezTo>
                    <a:cubicBezTo>
                      <a:pt x="2946400" y="2235200"/>
                      <a:pt x="2933700" y="2235200"/>
                      <a:pt x="2933700" y="2222500"/>
                    </a:cubicBezTo>
                    <a:lnTo>
                      <a:pt x="3009900" y="1409700"/>
                    </a:lnTo>
                    <a:lnTo>
                      <a:pt x="3073400" y="965200"/>
                    </a:lnTo>
                    <a:moveTo>
                      <a:pt x="4622800" y="0"/>
                    </a:moveTo>
                    <a:cubicBezTo>
                      <a:pt x="4508500" y="0"/>
                      <a:pt x="4406900" y="88900"/>
                      <a:pt x="4406900" y="215900"/>
                    </a:cubicBezTo>
                    <a:lnTo>
                      <a:pt x="4406900" y="279400"/>
                    </a:lnTo>
                    <a:cubicBezTo>
                      <a:pt x="4406900" y="393700"/>
                      <a:pt x="4508500" y="495300"/>
                      <a:pt x="4622800" y="495300"/>
                    </a:cubicBezTo>
                    <a:cubicBezTo>
                      <a:pt x="4737100" y="495300"/>
                      <a:pt x="4838700" y="393700"/>
                      <a:pt x="4838700" y="279400"/>
                    </a:cubicBezTo>
                    <a:lnTo>
                      <a:pt x="4838700" y="215900"/>
                    </a:lnTo>
                    <a:cubicBezTo>
                      <a:pt x="4838700" y="88900"/>
                      <a:pt x="4737100" y="0"/>
                      <a:pt x="4622800" y="0"/>
                    </a:cubicBezTo>
                    <a:moveTo>
                      <a:pt x="4406900" y="965200"/>
                    </a:moveTo>
                    <a:cubicBezTo>
                      <a:pt x="4406900" y="965200"/>
                      <a:pt x="4394200" y="952500"/>
                      <a:pt x="4394200" y="965200"/>
                    </a:cubicBezTo>
                    <a:lnTo>
                      <a:pt x="4241800" y="1320800"/>
                    </a:lnTo>
                    <a:cubicBezTo>
                      <a:pt x="4216400" y="1371600"/>
                      <a:pt x="4165600" y="1409700"/>
                      <a:pt x="4102100" y="1409700"/>
                    </a:cubicBezTo>
                    <a:lnTo>
                      <a:pt x="4038600" y="1409700"/>
                    </a:lnTo>
                    <a:cubicBezTo>
                      <a:pt x="4025900" y="1409700"/>
                      <a:pt x="4013200" y="1409700"/>
                      <a:pt x="4013200" y="1397000"/>
                    </a:cubicBezTo>
                    <a:cubicBezTo>
                      <a:pt x="4000500" y="1384300"/>
                      <a:pt x="4000500" y="1371600"/>
                      <a:pt x="4013200" y="1358900"/>
                    </a:cubicBezTo>
                    <a:lnTo>
                      <a:pt x="4203700" y="914400"/>
                    </a:lnTo>
                    <a:lnTo>
                      <a:pt x="4267200" y="736600"/>
                    </a:lnTo>
                    <a:cubicBezTo>
                      <a:pt x="4318000" y="635000"/>
                      <a:pt x="4419600" y="558800"/>
                      <a:pt x="4533900" y="558800"/>
                    </a:cubicBezTo>
                    <a:lnTo>
                      <a:pt x="4711700" y="558800"/>
                    </a:lnTo>
                    <a:cubicBezTo>
                      <a:pt x="4826000" y="558800"/>
                      <a:pt x="4927600" y="635000"/>
                      <a:pt x="4978400" y="736600"/>
                    </a:cubicBezTo>
                    <a:lnTo>
                      <a:pt x="5041900" y="914400"/>
                    </a:lnTo>
                    <a:lnTo>
                      <a:pt x="5232400" y="1358900"/>
                    </a:lnTo>
                    <a:cubicBezTo>
                      <a:pt x="5245100" y="1371600"/>
                      <a:pt x="5245100" y="1384300"/>
                      <a:pt x="5232400" y="1397000"/>
                    </a:cubicBezTo>
                    <a:cubicBezTo>
                      <a:pt x="5232400" y="1409700"/>
                      <a:pt x="5219700" y="1409700"/>
                      <a:pt x="5207000" y="1409700"/>
                    </a:cubicBezTo>
                    <a:lnTo>
                      <a:pt x="5143500" y="1409700"/>
                    </a:lnTo>
                    <a:cubicBezTo>
                      <a:pt x="5080000" y="1409700"/>
                      <a:pt x="5029200" y="1371600"/>
                      <a:pt x="5003800" y="1320800"/>
                    </a:cubicBezTo>
                    <a:lnTo>
                      <a:pt x="4851400" y="965200"/>
                    </a:lnTo>
                    <a:cubicBezTo>
                      <a:pt x="4851400" y="952500"/>
                      <a:pt x="4838700" y="965200"/>
                      <a:pt x="4838700" y="965200"/>
                    </a:cubicBezTo>
                    <a:lnTo>
                      <a:pt x="4902200" y="1409700"/>
                    </a:lnTo>
                    <a:lnTo>
                      <a:pt x="4978400" y="2222500"/>
                    </a:lnTo>
                    <a:cubicBezTo>
                      <a:pt x="4978400" y="2235200"/>
                      <a:pt x="4965700" y="2235200"/>
                      <a:pt x="4965700" y="2247900"/>
                    </a:cubicBezTo>
                    <a:cubicBezTo>
                      <a:pt x="4953000" y="2247900"/>
                      <a:pt x="4953000" y="2260600"/>
                      <a:pt x="4940300" y="2260600"/>
                    </a:cubicBezTo>
                    <a:lnTo>
                      <a:pt x="4889500" y="2260600"/>
                    </a:lnTo>
                    <a:cubicBezTo>
                      <a:pt x="4813300" y="2260600"/>
                      <a:pt x="4749800" y="2209800"/>
                      <a:pt x="4749800" y="2133600"/>
                    </a:cubicBezTo>
                    <a:lnTo>
                      <a:pt x="4635500" y="1447800"/>
                    </a:lnTo>
                    <a:cubicBezTo>
                      <a:pt x="4622800" y="1447800"/>
                      <a:pt x="4622800" y="1447800"/>
                      <a:pt x="4610100" y="1447800"/>
                    </a:cubicBezTo>
                    <a:lnTo>
                      <a:pt x="4495800" y="2133600"/>
                    </a:lnTo>
                    <a:cubicBezTo>
                      <a:pt x="4495800" y="2209800"/>
                      <a:pt x="4432300" y="2260600"/>
                      <a:pt x="4356100" y="2260600"/>
                    </a:cubicBezTo>
                    <a:lnTo>
                      <a:pt x="4305300" y="2260600"/>
                    </a:lnTo>
                    <a:cubicBezTo>
                      <a:pt x="4292600" y="2260600"/>
                      <a:pt x="4292600" y="2247900"/>
                      <a:pt x="4279900" y="2247900"/>
                    </a:cubicBezTo>
                    <a:cubicBezTo>
                      <a:pt x="4279900" y="2235200"/>
                      <a:pt x="4267200" y="2235200"/>
                      <a:pt x="4267200" y="2222500"/>
                    </a:cubicBezTo>
                    <a:lnTo>
                      <a:pt x="4343400" y="1409700"/>
                    </a:lnTo>
                    <a:lnTo>
                      <a:pt x="4406900" y="965200"/>
                    </a:lnTo>
                    <a:moveTo>
                      <a:pt x="5956300" y="0"/>
                    </a:moveTo>
                    <a:cubicBezTo>
                      <a:pt x="5842000" y="0"/>
                      <a:pt x="5740400" y="88900"/>
                      <a:pt x="5740400" y="215900"/>
                    </a:cubicBezTo>
                    <a:lnTo>
                      <a:pt x="5740400" y="279400"/>
                    </a:lnTo>
                    <a:cubicBezTo>
                      <a:pt x="5740400" y="393700"/>
                      <a:pt x="5842000" y="495300"/>
                      <a:pt x="5956300" y="495300"/>
                    </a:cubicBezTo>
                    <a:cubicBezTo>
                      <a:pt x="6070600" y="495300"/>
                      <a:pt x="6172200" y="393700"/>
                      <a:pt x="6172200" y="279400"/>
                    </a:cubicBezTo>
                    <a:lnTo>
                      <a:pt x="6172200" y="215900"/>
                    </a:lnTo>
                    <a:cubicBezTo>
                      <a:pt x="6172200" y="88900"/>
                      <a:pt x="6070600" y="0"/>
                      <a:pt x="5956300" y="0"/>
                    </a:cubicBezTo>
                    <a:moveTo>
                      <a:pt x="5740400" y="965200"/>
                    </a:moveTo>
                    <a:cubicBezTo>
                      <a:pt x="5740400" y="965200"/>
                      <a:pt x="5727700" y="952500"/>
                      <a:pt x="5727700" y="965200"/>
                    </a:cubicBezTo>
                    <a:lnTo>
                      <a:pt x="5575300" y="1320800"/>
                    </a:lnTo>
                    <a:cubicBezTo>
                      <a:pt x="5549900" y="1371600"/>
                      <a:pt x="5499100" y="1409700"/>
                      <a:pt x="5435600" y="1409700"/>
                    </a:cubicBezTo>
                    <a:lnTo>
                      <a:pt x="5372100" y="1409700"/>
                    </a:lnTo>
                    <a:cubicBezTo>
                      <a:pt x="5359400" y="1409700"/>
                      <a:pt x="5346700" y="1409700"/>
                      <a:pt x="5346700" y="1397000"/>
                    </a:cubicBezTo>
                    <a:cubicBezTo>
                      <a:pt x="5334000" y="1384300"/>
                      <a:pt x="5334000" y="1371600"/>
                      <a:pt x="5346700" y="1358900"/>
                    </a:cubicBezTo>
                    <a:lnTo>
                      <a:pt x="5537200" y="914400"/>
                    </a:lnTo>
                    <a:lnTo>
                      <a:pt x="5600700" y="736600"/>
                    </a:lnTo>
                    <a:cubicBezTo>
                      <a:pt x="5651500" y="635000"/>
                      <a:pt x="5753100" y="558800"/>
                      <a:pt x="5867400" y="558800"/>
                    </a:cubicBezTo>
                    <a:lnTo>
                      <a:pt x="6045200" y="558800"/>
                    </a:lnTo>
                    <a:cubicBezTo>
                      <a:pt x="6159500" y="558800"/>
                      <a:pt x="6261100" y="635000"/>
                      <a:pt x="6311900" y="736600"/>
                    </a:cubicBezTo>
                    <a:lnTo>
                      <a:pt x="6375400" y="914400"/>
                    </a:lnTo>
                    <a:lnTo>
                      <a:pt x="6565900" y="1358900"/>
                    </a:lnTo>
                    <a:cubicBezTo>
                      <a:pt x="6578600" y="1371600"/>
                      <a:pt x="6578600" y="1384300"/>
                      <a:pt x="6565900" y="1397000"/>
                    </a:cubicBezTo>
                    <a:cubicBezTo>
                      <a:pt x="6565900" y="1409700"/>
                      <a:pt x="6553200" y="1409700"/>
                      <a:pt x="6540500" y="1409700"/>
                    </a:cubicBezTo>
                    <a:lnTo>
                      <a:pt x="6477000" y="1409700"/>
                    </a:lnTo>
                    <a:cubicBezTo>
                      <a:pt x="6413500" y="1409700"/>
                      <a:pt x="6362700" y="1371600"/>
                      <a:pt x="6337300" y="1320800"/>
                    </a:cubicBezTo>
                    <a:lnTo>
                      <a:pt x="6184900" y="965200"/>
                    </a:lnTo>
                    <a:cubicBezTo>
                      <a:pt x="6184900" y="952500"/>
                      <a:pt x="6172200" y="965200"/>
                      <a:pt x="6172200" y="965200"/>
                    </a:cubicBezTo>
                    <a:lnTo>
                      <a:pt x="6235700" y="1409700"/>
                    </a:lnTo>
                    <a:lnTo>
                      <a:pt x="6311900" y="2222500"/>
                    </a:lnTo>
                    <a:cubicBezTo>
                      <a:pt x="6311900" y="2235200"/>
                      <a:pt x="6299200" y="2235200"/>
                      <a:pt x="6299200" y="2247900"/>
                    </a:cubicBezTo>
                    <a:cubicBezTo>
                      <a:pt x="6286500" y="2247900"/>
                      <a:pt x="6286500" y="2260600"/>
                      <a:pt x="6273800" y="2260600"/>
                    </a:cubicBezTo>
                    <a:lnTo>
                      <a:pt x="6223000" y="2260600"/>
                    </a:lnTo>
                    <a:cubicBezTo>
                      <a:pt x="6146800" y="2260600"/>
                      <a:pt x="6083300" y="2209800"/>
                      <a:pt x="6083300" y="2133600"/>
                    </a:cubicBezTo>
                    <a:lnTo>
                      <a:pt x="5969000" y="1447800"/>
                    </a:lnTo>
                    <a:cubicBezTo>
                      <a:pt x="5956300" y="1447800"/>
                      <a:pt x="5956300" y="1447800"/>
                      <a:pt x="5943600" y="1447800"/>
                    </a:cubicBezTo>
                    <a:lnTo>
                      <a:pt x="5829300" y="2133600"/>
                    </a:lnTo>
                    <a:cubicBezTo>
                      <a:pt x="5829300" y="2209800"/>
                      <a:pt x="5765800" y="2260600"/>
                      <a:pt x="5689600" y="2260600"/>
                    </a:cubicBezTo>
                    <a:lnTo>
                      <a:pt x="5638800" y="2260600"/>
                    </a:lnTo>
                    <a:cubicBezTo>
                      <a:pt x="5626100" y="2260600"/>
                      <a:pt x="5626100" y="2247900"/>
                      <a:pt x="5613400" y="2247900"/>
                    </a:cubicBezTo>
                    <a:cubicBezTo>
                      <a:pt x="5613400" y="2235200"/>
                      <a:pt x="5600700" y="2235200"/>
                      <a:pt x="5600700" y="2222500"/>
                    </a:cubicBezTo>
                    <a:lnTo>
                      <a:pt x="5676900" y="1409700"/>
                    </a:lnTo>
                    <a:lnTo>
                      <a:pt x="5740400" y="965200"/>
                    </a:lnTo>
                    <a:moveTo>
                      <a:pt x="7289800" y="0"/>
                    </a:moveTo>
                    <a:cubicBezTo>
                      <a:pt x="7175500" y="0"/>
                      <a:pt x="7073900" y="88900"/>
                      <a:pt x="7073900" y="215900"/>
                    </a:cubicBezTo>
                    <a:lnTo>
                      <a:pt x="7073900" y="279400"/>
                    </a:lnTo>
                    <a:cubicBezTo>
                      <a:pt x="7073900" y="393700"/>
                      <a:pt x="7175500" y="495300"/>
                      <a:pt x="7289800" y="495300"/>
                    </a:cubicBezTo>
                    <a:cubicBezTo>
                      <a:pt x="7404100" y="495300"/>
                      <a:pt x="7505700" y="393700"/>
                      <a:pt x="7505700" y="279400"/>
                    </a:cubicBezTo>
                    <a:lnTo>
                      <a:pt x="7505700" y="215900"/>
                    </a:lnTo>
                    <a:cubicBezTo>
                      <a:pt x="7505700" y="88900"/>
                      <a:pt x="7404100" y="0"/>
                      <a:pt x="7289800" y="0"/>
                    </a:cubicBezTo>
                    <a:moveTo>
                      <a:pt x="7073900" y="965200"/>
                    </a:moveTo>
                    <a:cubicBezTo>
                      <a:pt x="7073900" y="965200"/>
                      <a:pt x="7061200" y="952500"/>
                      <a:pt x="7061200" y="965200"/>
                    </a:cubicBezTo>
                    <a:lnTo>
                      <a:pt x="6908800" y="1320800"/>
                    </a:lnTo>
                    <a:cubicBezTo>
                      <a:pt x="6883400" y="1371600"/>
                      <a:pt x="6832600" y="1409700"/>
                      <a:pt x="6769100" y="1409700"/>
                    </a:cubicBezTo>
                    <a:lnTo>
                      <a:pt x="6705600" y="1409700"/>
                    </a:lnTo>
                    <a:cubicBezTo>
                      <a:pt x="6692900" y="1409700"/>
                      <a:pt x="6680200" y="1409700"/>
                      <a:pt x="6680200" y="1397000"/>
                    </a:cubicBezTo>
                    <a:cubicBezTo>
                      <a:pt x="6667500" y="1384300"/>
                      <a:pt x="6667500" y="1371600"/>
                      <a:pt x="6680200" y="1358900"/>
                    </a:cubicBezTo>
                    <a:lnTo>
                      <a:pt x="6870700" y="914400"/>
                    </a:lnTo>
                    <a:lnTo>
                      <a:pt x="6934200" y="736600"/>
                    </a:lnTo>
                    <a:cubicBezTo>
                      <a:pt x="6985000" y="635000"/>
                      <a:pt x="7086600" y="558800"/>
                      <a:pt x="7200900" y="558800"/>
                    </a:cubicBezTo>
                    <a:lnTo>
                      <a:pt x="7378700" y="558800"/>
                    </a:lnTo>
                    <a:cubicBezTo>
                      <a:pt x="7493000" y="558800"/>
                      <a:pt x="7594600" y="635000"/>
                      <a:pt x="7645400" y="736600"/>
                    </a:cubicBezTo>
                    <a:lnTo>
                      <a:pt x="7708900" y="914400"/>
                    </a:lnTo>
                    <a:lnTo>
                      <a:pt x="7899400" y="1358900"/>
                    </a:lnTo>
                    <a:cubicBezTo>
                      <a:pt x="7912100" y="1371600"/>
                      <a:pt x="7912100" y="1384300"/>
                      <a:pt x="7899400" y="1397000"/>
                    </a:cubicBezTo>
                    <a:cubicBezTo>
                      <a:pt x="7899400" y="1409700"/>
                      <a:pt x="7886700" y="1409700"/>
                      <a:pt x="7874000" y="1409700"/>
                    </a:cubicBezTo>
                    <a:lnTo>
                      <a:pt x="7810500" y="1409700"/>
                    </a:lnTo>
                    <a:cubicBezTo>
                      <a:pt x="7747000" y="1409700"/>
                      <a:pt x="7696200" y="1371600"/>
                      <a:pt x="7670800" y="1320800"/>
                    </a:cubicBezTo>
                    <a:lnTo>
                      <a:pt x="7518400" y="965200"/>
                    </a:lnTo>
                    <a:cubicBezTo>
                      <a:pt x="7518400" y="952500"/>
                      <a:pt x="7505700" y="965200"/>
                      <a:pt x="7505700" y="965200"/>
                    </a:cubicBezTo>
                    <a:lnTo>
                      <a:pt x="7569200" y="1409700"/>
                    </a:lnTo>
                    <a:lnTo>
                      <a:pt x="7645400" y="2222500"/>
                    </a:lnTo>
                    <a:cubicBezTo>
                      <a:pt x="7645400" y="2235200"/>
                      <a:pt x="7632700" y="2235200"/>
                      <a:pt x="7632700" y="2247900"/>
                    </a:cubicBezTo>
                    <a:cubicBezTo>
                      <a:pt x="7620000" y="2247900"/>
                      <a:pt x="7620000" y="2260600"/>
                      <a:pt x="7607300" y="2260600"/>
                    </a:cubicBezTo>
                    <a:lnTo>
                      <a:pt x="7556500" y="2260600"/>
                    </a:lnTo>
                    <a:cubicBezTo>
                      <a:pt x="7480300" y="2260600"/>
                      <a:pt x="7416800" y="2209800"/>
                      <a:pt x="7416800" y="2133600"/>
                    </a:cubicBezTo>
                    <a:lnTo>
                      <a:pt x="7302500" y="1447800"/>
                    </a:lnTo>
                    <a:cubicBezTo>
                      <a:pt x="7289800" y="1447800"/>
                      <a:pt x="7289800" y="1447800"/>
                      <a:pt x="7277100" y="1447800"/>
                    </a:cubicBezTo>
                    <a:lnTo>
                      <a:pt x="7162800" y="2133600"/>
                    </a:lnTo>
                    <a:cubicBezTo>
                      <a:pt x="7162800" y="2209800"/>
                      <a:pt x="7099300" y="2260600"/>
                      <a:pt x="7023100" y="2260600"/>
                    </a:cubicBezTo>
                    <a:lnTo>
                      <a:pt x="6972300" y="2260600"/>
                    </a:lnTo>
                    <a:cubicBezTo>
                      <a:pt x="6959600" y="2260600"/>
                      <a:pt x="6959600" y="2247900"/>
                      <a:pt x="6946900" y="2247900"/>
                    </a:cubicBezTo>
                    <a:cubicBezTo>
                      <a:pt x="6946900" y="2235200"/>
                      <a:pt x="6934200" y="2235200"/>
                      <a:pt x="6934200" y="2222500"/>
                    </a:cubicBezTo>
                    <a:lnTo>
                      <a:pt x="7010400" y="1409700"/>
                    </a:lnTo>
                    <a:lnTo>
                      <a:pt x="7073900" y="965200"/>
                    </a:lnTo>
                    <a:moveTo>
                      <a:pt x="8623300" y="0"/>
                    </a:moveTo>
                    <a:cubicBezTo>
                      <a:pt x="8509000" y="0"/>
                      <a:pt x="8407400" y="88900"/>
                      <a:pt x="8407400" y="215900"/>
                    </a:cubicBezTo>
                    <a:lnTo>
                      <a:pt x="8407400" y="279400"/>
                    </a:lnTo>
                    <a:cubicBezTo>
                      <a:pt x="8407400" y="393700"/>
                      <a:pt x="8509000" y="495300"/>
                      <a:pt x="8623300" y="495300"/>
                    </a:cubicBezTo>
                    <a:cubicBezTo>
                      <a:pt x="8737600" y="495300"/>
                      <a:pt x="8839200" y="393700"/>
                      <a:pt x="8839200" y="279400"/>
                    </a:cubicBezTo>
                    <a:lnTo>
                      <a:pt x="8839200" y="215900"/>
                    </a:lnTo>
                    <a:cubicBezTo>
                      <a:pt x="8839200" y="88900"/>
                      <a:pt x="8737600" y="0"/>
                      <a:pt x="8623300" y="0"/>
                    </a:cubicBezTo>
                    <a:moveTo>
                      <a:pt x="8407400" y="965200"/>
                    </a:moveTo>
                    <a:cubicBezTo>
                      <a:pt x="8407400" y="965200"/>
                      <a:pt x="8394700" y="952500"/>
                      <a:pt x="8394700" y="965200"/>
                    </a:cubicBezTo>
                    <a:lnTo>
                      <a:pt x="8242300" y="1320800"/>
                    </a:lnTo>
                    <a:cubicBezTo>
                      <a:pt x="8216900" y="1371600"/>
                      <a:pt x="8166100" y="1409700"/>
                      <a:pt x="8102600" y="1409700"/>
                    </a:cubicBezTo>
                    <a:lnTo>
                      <a:pt x="8039100" y="1409700"/>
                    </a:lnTo>
                    <a:cubicBezTo>
                      <a:pt x="8026400" y="1409700"/>
                      <a:pt x="8013700" y="1409700"/>
                      <a:pt x="8013700" y="1397000"/>
                    </a:cubicBezTo>
                    <a:cubicBezTo>
                      <a:pt x="8001000" y="1384300"/>
                      <a:pt x="8001000" y="1371600"/>
                      <a:pt x="8013700" y="1358900"/>
                    </a:cubicBezTo>
                    <a:lnTo>
                      <a:pt x="8204200" y="914400"/>
                    </a:lnTo>
                    <a:lnTo>
                      <a:pt x="8267700" y="736600"/>
                    </a:lnTo>
                    <a:cubicBezTo>
                      <a:pt x="8318500" y="635000"/>
                      <a:pt x="8420100" y="558800"/>
                      <a:pt x="8534400" y="558800"/>
                    </a:cubicBezTo>
                    <a:lnTo>
                      <a:pt x="8712200" y="558800"/>
                    </a:lnTo>
                    <a:cubicBezTo>
                      <a:pt x="8826500" y="558800"/>
                      <a:pt x="8928100" y="635000"/>
                      <a:pt x="8978900" y="736600"/>
                    </a:cubicBezTo>
                    <a:lnTo>
                      <a:pt x="9042400" y="914400"/>
                    </a:lnTo>
                    <a:lnTo>
                      <a:pt x="9232900" y="1358900"/>
                    </a:lnTo>
                    <a:cubicBezTo>
                      <a:pt x="9245600" y="1371600"/>
                      <a:pt x="9245600" y="1384300"/>
                      <a:pt x="9232900" y="1397000"/>
                    </a:cubicBezTo>
                    <a:cubicBezTo>
                      <a:pt x="9232900" y="1409700"/>
                      <a:pt x="9220200" y="1409700"/>
                      <a:pt x="9207500" y="1409700"/>
                    </a:cubicBezTo>
                    <a:lnTo>
                      <a:pt x="9144000" y="1409700"/>
                    </a:lnTo>
                    <a:cubicBezTo>
                      <a:pt x="9080500" y="1409700"/>
                      <a:pt x="9029700" y="1371600"/>
                      <a:pt x="9004300" y="1320800"/>
                    </a:cubicBezTo>
                    <a:lnTo>
                      <a:pt x="8851900" y="965200"/>
                    </a:lnTo>
                    <a:cubicBezTo>
                      <a:pt x="8851900" y="952500"/>
                      <a:pt x="8839200" y="965200"/>
                      <a:pt x="8839200" y="965200"/>
                    </a:cubicBezTo>
                    <a:lnTo>
                      <a:pt x="8902700" y="1409700"/>
                    </a:lnTo>
                    <a:lnTo>
                      <a:pt x="8978900" y="2222500"/>
                    </a:lnTo>
                    <a:cubicBezTo>
                      <a:pt x="8978900" y="2235200"/>
                      <a:pt x="8966200" y="2235200"/>
                      <a:pt x="8966200" y="2247900"/>
                    </a:cubicBezTo>
                    <a:cubicBezTo>
                      <a:pt x="8953500" y="2247900"/>
                      <a:pt x="8953500" y="2260600"/>
                      <a:pt x="8940800" y="2260600"/>
                    </a:cubicBezTo>
                    <a:lnTo>
                      <a:pt x="8890000" y="2260600"/>
                    </a:lnTo>
                    <a:cubicBezTo>
                      <a:pt x="8813800" y="2260600"/>
                      <a:pt x="8750300" y="2209800"/>
                      <a:pt x="8750300" y="2133600"/>
                    </a:cubicBezTo>
                    <a:lnTo>
                      <a:pt x="8636000" y="1447800"/>
                    </a:lnTo>
                    <a:cubicBezTo>
                      <a:pt x="8623300" y="1447800"/>
                      <a:pt x="8623300" y="1447800"/>
                      <a:pt x="8610600" y="1447800"/>
                    </a:cubicBezTo>
                    <a:lnTo>
                      <a:pt x="8496300" y="2133600"/>
                    </a:lnTo>
                    <a:cubicBezTo>
                      <a:pt x="8496300" y="2209800"/>
                      <a:pt x="8432800" y="2260600"/>
                      <a:pt x="8356600" y="2260600"/>
                    </a:cubicBezTo>
                    <a:lnTo>
                      <a:pt x="8305800" y="2260600"/>
                    </a:lnTo>
                    <a:cubicBezTo>
                      <a:pt x="8293100" y="2260600"/>
                      <a:pt x="8293100" y="2247900"/>
                      <a:pt x="8280400" y="2247900"/>
                    </a:cubicBezTo>
                    <a:cubicBezTo>
                      <a:pt x="8280400" y="2235200"/>
                      <a:pt x="8267700" y="2235200"/>
                      <a:pt x="8267700" y="2222500"/>
                    </a:cubicBezTo>
                    <a:lnTo>
                      <a:pt x="8343900" y="1409700"/>
                    </a:lnTo>
                    <a:lnTo>
                      <a:pt x="8407400" y="965200"/>
                    </a:lnTo>
                    <a:moveTo>
                      <a:pt x="9956800" y="0"/>
                    </a:moveTo>
                    <a:cubicBezTo>
                      <a:pt x="9842500" y="0"/>
                      <a:pt x="9740900" y="88900"/>
                      <a:pt x="9740900" y="215900"/>
                    </a:cubicBezTo>
                    <a:lnTo>
                      <a:pt x="9740900" y="279400"/>
                    </a:lnTo>
                    <a:cubicBezTo>
                      <a:pt x="9740900" y="393700"/>
                      <a:pt x="9842500" y="495300"/>
                      <a:pt x="9956800" y="495300"/>
                    </a:cubicBezTo>
                    <a:cubicBezTo>
                      <a:pt x="10071100" y="495300"/>
                      <a:pt x="10172700" y="393700"/>
                      <a:pt x="10172700" y="279400"/>
                    </a:cubicBezTo>
                    <a:lnTo>
                      <a:pt x="10172700" y="215900"/>
                    </a:lnTo>
                    <a:cubicBezTo>
                      <a:pt x="10172700" y="88900"/>
                      <a:pt x="10071100" y="0"/>
                      <a:pt x="9956800" y="0"/>
                    </a:cubicBezTo>
                    <a:moveTo>
                      <a:pt x="9740900" y="965200"/>
                    </a:moveTo>
                    <a:cubicBezTo>
                      <a:pt x="9740900" y="965200"/>
                      <a:pt x="9728200" y="952500"/>
                      <a:pt x="9728200" y="965200"/>
                    </a:cubicBezTo>
                    <a:lnTo>
                      <a:pt x="9575800" y="1320800"/>
                    </a:lnTo>
                    <a:cubicBezTo>
                      <a:pt x="9550400" y="1371600"/>
                      <a:pt x="9499600" y="1409700"/>
                      <a:pt x="9436100" y="1409700"/>
                    </a:cubicBezTo>
                    <a:lnTo>
                      <a:pt x="9372600" y="1409700"/>
                    </a:lnTo>
                    <a:cubicBezTo>
                      <a:pt x="9359900" y="1409700"/>
                      <a:pt x="9347200" y="1409700"/>
                      <a:pt x="9347200" y="1397000"/>
                    </a:cubicBezTo>
                    <a:cubicBezTo>
                      <a:pt x="9334500" y="1384300"/>
                      <a:pt x="9334500" y="1371600"/>
                      <a:pt x="9347200" y="1358900"/>
                    </a:cubicBezTo>
                    <a:lnTo>
                      <a:pt x="9537700" y="914400"/>
                    </a:lnTo>
                    <a:lnTo>
                      <a:pt x="9601200" y="736600"/>
                    </a:lnTo>
                    <a:cubicBezTo>
                      <a:pt x="9652000" y="635000"/>
                      <a:pt x="9753600" y="558800"/>
                      <a:pt x="9867900" y="558800"/>
                    </a:cubicBezTo>
                    <a:lnTo>
                      <a:pt x="10045700" y="558800"/>
                    </a:lnTo>
                    <a:cubicBezTo>
                      <a:pt x="10160000" y="558800"/>
                      <a:pt x="10261600" y="635000"/>
                      <a:pt x="10312400" y="736600"/>
                    </a:cubicBezTo>
                    <a:lnTo>
                      <a:pt x="10375900" y="914400"/>
                    </a:lnTo>
                    <a:lnTo>
                      <a:pt x="10566400" y="1358900"/>
                    </a:lnTo>
                    <a:cubicBezTo>
                      <a:pt x="10579100" y="1371600"/>
                      <a:pt x="10579100" y="1384300"/>
                      <a:pt x="10566400" y="1397000"/>
                    </a:cubicBezTo>
                    <a:cubicBezTo>
                      <a:pt x="10566400" y="1409700"/>
                      <a:pt x="10553700" y="1409700"/>
                      <a:pt x="10541000" y="1409700"/>
                    </a:cubicBezTo>
                    <a:lnTo>
                      <a:pt x="10477500" y="1409700"/>
                    </a:lnTo>
                    <a:cubicBezTo>
                      <a:pt x="10414000" y="1409700"/>
                      <a:pt x="10363200" y="1371600"/>
                      <a:pt x="10337800" y="1320800"/>
                    </a:cubicBezTo>
                    <a:lnTo>
                      <a:pt x="10185400" y="965200"/>
                    </a:lnTo>
                    <a:cubicBezTo>
                      <a:pt x="10185400" y="952500"/>
                      <a:pt x="10172700" y="965200"/>
                      <a:pt x="10172700" y="965200"/>
                    </a:cubicBezTo>
                    <a:lnTo>
                      <a:pt x="10236200" y="1409700"/>
                    </a:lnTo>
                    <a:lnTo>
                      <a:pt x="10312400" y="2222500"/>
                    </a:lnTo>
                    <a:cubicBezTo>
                      <a:pt x="10312400" y="2235200"/>
                      <a:pt x="10299700" y="2235200"/>
                      <a:pt x="10299700" y="2247900"/>
                    </a:cubicBezTo>
                    <a:cubicBezTo>
                      <a:pt x="10287000" y="2247900"/>
                      <a:pt x="10287000" y="2260600"/>
                      <a:pt x="10274300" y="2260600"/>
                    </a:cubicBezTo>
                    <a:lnTo>
                      <a:pt x="10223500" y="2260600"/>
                    </a:lnTo>
                    <a:cubicBezTo>
                      <a:pt x="10147300" y="2260600"/>
                      <a:pt x="10083800" y="2209800"/>
                      <a:pt x="10083800" y="2133600"/>
                    </a:cubicBezTo>
                    <a:lnTo>
                      <a:pt x="9969500" y="1447800"/>
                    </a:lnTo>
                    <a:cubicBezTo>
                      <a:pt x="9956800" y="1447800"/>
                      <a:pt x="9956800" y="1447800"/>
                      <a:pt x="9944100" y="1447800"/>
                    </a:cubicBezTo>
                    <a:lnTo>
                      <a:pt x="9829800" y="2133600"/>
                    </a:lnTo>
                    <a:cubicBezTo>
                      <a:pt x="9829800" y="2209800"/>
                      <a:pt x="9766300" y="2260600"/>
                      <a:pt x="9690100" y="2260600"/>
                    </a:cubicBezTo>
                    <a:lnTo>
                      <a:pt x="9639300" y="2260600"/>
                    </a:lnTo>
                    <a:cubicBezTo>
                      <a:pt x="9626600" y="2260600"/>
                      <a:pt x="9626600" y="2247900"/>
                      <a:pt x="9613900" y="2247900"/>
                    </a:cubicBezTo>
                    <a:cubicBezTo>
                      <a:pt x="9613900" y="2235200"/>
                      <a:pt x="9601200" y="2235200"/>
                      <a:pt x="9601200" y="2222500"/>
                    </a:cubicBezTo>
                    <a:lnTo>
                      <a:pt x="9677400" y="1409700"/>
                    </a:lnTo>
                    <a:lnTo>
                      <a:pt x="9740900" y="965200"/>
                    </a:lnTo>
                  </a:path>
                </a:pathLst>
              </a:custGeom>
              <a:solidFill>
                <a:srgbClr val="EFB8AB"/>
              </a:solidFill>
            </p:spPr>
          </p:sp>
          <p:sp>
            <p:nvSpPr>
              <p:cNvPr id="8" name="Freeform 8"/>
              <p:cNvSpPr/>
              <p:nvPr/>
            </p:nvSpPr>
            <p:spPr>
              <a:xfrm>
                <a:off x="10680700" y="0"/>
                <a:ext cx="2578100" cy="2260600"/>
              </a:xfrm>
              <a:custGeom>
                <a:avLst/>
                <a:gdLst/>
                <a:ahLst/>
                <a:cxnLst/>
                <a:rect l="l" t="t" r="r" b="b"/>
                <a:pathLst>
                  <a:path w="2578100" h="2260600">
                    <a:moveTo>
                      <a:pt x="622300" y="0"/>
                    </a:moveTo>
                    <a:cubicBezTo>
                      <a:pt x="508000" y="0"/>
                      <a:pt x="406400" y="88900"/>
                      <a:pt x="406400" y="215900"/>
                    </a:cubicBezTo>
                    <a:lnTo>
                      <a:pt x="406400" y="279400"/>
                    </a:lnTo>
                    <a:cubicBezTo>
                      <a:pt x="406400" y="393700"/>
                      <a:pt x="508000" y="495300"/>
                      <a:pt x="622300" y="495300"/>
                    </a:cubicBezTo>
                    <a:cubicBezTo>
                      <a:pt x="736600" y="495300"/>
                      <a:pt x="838200" y="393700"/>
                      <a:pt x="838200" y="279400"/>
                    </a:cubicBezTo>
                    <a:lnTo>
                      <a:pt x="838200" y="215900"/>
                    </a:lnTo>
                    <a:cubicBezTo>
                      <a:pt x="838200" y="88900"/>
                      <a:pt x="736600" y="0"/>
                      <a:pt x="622300" y="0"/>
                    </a:cubicBezTo>
                    <a:moveTo>
                      <a:pt x="406400" y="965200"/>
                    </a:moveTo>
                    <a:cubicBezTo>
                      <a:pt x="406400" y="965200"/>
                      <a:pt x="393700" y="952500"/>
                      <a:pt x="393700" y="965200"/>
                    </a:cubicBezTo>
                    <a:lnTo>
                      <a:pt x="241300" y="1320800"/>
                    </a:lnTo>
                    <a:cubicBezTo>
                      <a:pt x="215900" y="1371600"/>
                      <a:pt x="165100" y="1409700"/>
                      <a:pt x="101600" y="1409700"/>
                    </a:cubicBezTo>
                    <a:lnTo>
                      <a:pt x="38100" y="1409700"/>
                    </a:lnTo>
                    <a:cubicBezTo>
                      <a:pt x="25400" y="1409700"/>
                      <a:pt x="12700" y="1409700"/>
                      <a:pt x="12700" y="1397000"/>
                    </a:cubicBezTo>
                    <a:cubicBezTo>
                      <a:pt x="0" y="1384300"/>
                      <a:pt x="0" y="1371600"/>
                      <a:pt x="12700" y="1358900"/>
                    </a:cubicBezTo>
                    <a:lnTo>
                      <a:pt x="203200" y="914400"/>
                    </a:lnTo>
                    <a:lnTo>
                      <a:pt x="266700" y="736600"/>
                    </a:lnTo>
                    <a:cubicBezTo>
                      <a:pt x="317500" y="635000"/>
                      <a:pt x="419100" y="558800"/>
                      <a:pt x="533400" y="558800"/>
                    </a:cubicBezTo>
                    <a:lnTo>
                      <a:pt x="711200" y="558800"/>
                    </a:lnTo>
                    <a:cubicBezTo>
                      <a:pt x="825500" y="558800"/>
                      <a:pt x="927100" y="635000"/>
                      <a:pt x="977900" y="736600"/>
                    </a:cubicBezTo>
                    <a:lnTo>
                      <a:pt x="1041400" y="914400"/>
                    </a:lnTo>
                    <a:lnTo>
                      <a:pt x="1231900" y="1358900"/>
                    </a:lnTo>
                    <a:cubicBezTo>
                      <a:pt x="1244600" y="1371600"/>
                      <a:pt x="1244600" y="1384300"/>
                      <a:pt x="1231900" y="1397000"/>
                    </a:cubicBezTo>
                    <a:cubicBezTo>
                      <a:pt x="1231900" y="1409700"/>
                      <a:pt x="1219200" y="1409700"/>
                      <a:pt x="1206500" y="1409700"/>
                    </a:cubicBezTo>
                    <a:lnTo>
                      <a:pt x="1143000" y="1409700"/>
                    </a:lnTo>
                    <a:cubicBezTo>
                      <a:pt x="1079500" y="1409700"/>
                      <a:pt x="1028700" y="1371600"/>
                      <a:pt x="1003300" y="1320800"/>
                    </a:cubicBezTo>
                    <a:lnTo>
                      <a:pt x="850900" y="965200"/>
                    </a:lnTo>
                    <a:cubicBezTo>
                      <a:pt x="850900" y="952500"/>
                      <a:pt x="838200" y="965200"/>
                      <a:pt x="838200" y="965200"/>
                    </a:cubicBezTo>
                    <a:lnTo>
                      <a:pt x="901700" y="1409700"/>
                    </a:lnTo>
                    <a:lnTo>
                      <a:pt x="977900" y="2222500"/>
                    </a:lnTo>
                    <a:cubicBezTo>
                      <a:pt x="977900" y="2235200"/>
                      <a:pt x="965200" y="2235200"/>
                      <a:pt x="965200" y="2247900"/>
                    </a:cubicBezTo>
                    <a:cubicBezTo>
                      <a:pt x="952500" y="2247900"/>
                      <a:pt x="952500" y="2260600"/>
                      <a:pt x="939800" y="2260600"/>
                    </a:cubicBezTo>
                    <a:lnTo>
                      <a:pt x="889000" y="2260600"/>
                    </a:lnTo>
                    <a:cubicBezTo>
                      <a:pt x="812800" y="2260600"/>
                      <a:pt x="749300" y="2209800"/>
                      <a:pt x="749300" y="2133600"/>
                    </a:cubicBezTo>
                    <a:lnTo>
                      <a:pt x="635000" y="1447800"/>
                    </a:lnTo>
                    <a:cubicBezTo>
                      <a:pt x="622300" y="1447800"/>
                      <a:pt x="622300" y="1447800"/>
                      <a:pt x="609600" y="1447800"/>
                    </a:cubicBezTo>
                    <a:lnTo>
                      <a:pt x="495300" y="2133600"/>
                    </a:lnTo>
                    <a:cubicBezTo>
                      <a:pt x="495300" y="2209800"/>
                      <a:pt x="431800" y="2260600"/>
                      <a:pt x="355600" y="2260600"/>
                    </a:cubicBezTo>
                    <a:lnTo>
                      <a:pt x="304800" y="2260600"/>
                    </a:lnTo>
                    <a:cubicBezTo>
                      <a:pt x="292100" y="2260600"/>
                      <a:pt x="292100" y="2247900"/>
                      <a:pt x="279400" y="2247900"/>
                    </a:cubicBezTo>
                    <a:cubicBezTo>
                      <a:pt x="279400" y="2235200"/>
                      <a:pt x="266700" y="2235200"/>
                      <a:pt x="266700" y="2222500"/>
                    </a:cubicBezTo>
                    <a:lnTo>
                      <a:pt x="342900" y="1409700"/>
                    </a:lnTo>
                    <a:lnTo>
                      <a:pt x="406400" y="965200"/>
                    </a:lnTo>
                    <a:moveTo>
                      <a:pt x="1955800" y="0"/>
                    </a:moveTo>
                    <a:cubicBezTo>
                      <a:pt x="1841500" y="0"/>
                      <a:pt x="1739900" y="88900"/>
                      <a:pt x="1739900" y="215900"/>
                    </a:cubicBezTo>
                    <a:lnTo>
                      <a:pt x="1739900" y="279400"/>
                    </a:lnTo>
                    <a:cubicBezTo>
                      <a:pt x="1739900" y="393700"/>
                      <a:pt x="1841500" y="495300"/>
                      <a:pt x="1955800" y="495300"/>
                    </a:cubicBezTo>
                    <a:cubicBezTo>
                      <a:pt x="2070100" y="495300"/>
                      <a:pt x="2171700" y="393700"/>
                      <a:pt x="2171700" y="279400"/>
                    </a:cubicBezTo>
                    <a:lnTo>
                      <a:pt x="2171700" y="215900"/>
                    </a:lnTo>
                    <a:cubicBezTo>
                      <a:pt x="2171700" y="88900"/>
                      <a:pt x="2070100" y="0"/>
                      <a:pt x="1955800" y="0"/>
                    </a:cubicBezTo>
                    <a:moveTo>
                      <a:pt x="1739900" y="965200"/>
                    </a:moveTo>
                    <a:cubicBezTo>
                      <a:pt x="1739900" y="965200"/>
                      <a:pt x="1727200" y="952500"/>
                      <a:pt x="1727200" y="965200"/>
                    </a:cubicBezTo>
                    <a:lnTo>
                      <a:pt x="1574800" y="1320800"/>
                    </a:lnTo>
                    <a:cubicBezTo>
                      <a:pt x="1549400" y="1371600"/>
                      <a:pt x="1498600" y="1409700"/>
                      <a:pt x="1435100" y="1409700"/>
                    </a:cubicBezTo>
                    <a:lnTo>
                      <a:pt x="1371600" y="1409700"/>
                    </a:lnTo>
                    <a:cubicBezTo>
                      <a:pt x="1358900" y="1409700"/>
                      <a:pt x="1346200" y="1409700"/>
                      <a:pt x="1346200" y="1397000"/>
                    </a:cubicBezTo>
                    <a:cubicBezTo>
                      <a:pt x="1333500" y="1384300"/>
                      <a:pt x="1333500" y="1371600"/>
                      <a:pt x="1346200" y="1358900"/>
                    </a:cubicBezTo>
                    <a:lnTo>
                      <a:pt x="1536700" y="914400"/>
                    </a:lnTo>
                    <a:lnTo>
                      <a:pt x="1600200" y="736600"/>
                    </a:lnTo>
                    <a:cubicBezTo>
                      <a:pt x="1651000" y="635000"/>
                      <a:pt x="1752600" y="558800"/>
                      <a:pt x="1866900" y="558800"/>
                    </a:cubicBezTo>
                    <a:lnTo>
                      <a:pt x="2044700" y="558800"/>
                    </a:lnTo>
                    <a:cubicBezTo>
                      <a:pt x="2159000" y="558800"/>
                      <a:pt x="2260600" y="635000"/>
                      <a:pt x="2311400" y="736600"/>
                    </a:cubicBezTo>
                    <a:lnTo>
                      <a:pt x="2374900" y="914400"/>
                    </a:lnTo>
                    <a:lnTo>
                      <a:pt x="2565400" y="1358900"/>
                    </a:lnTo>
                    <a:cubicBezTo>
                      <a:pt x="2578100" y="1371600"/>
                      <a:pt x="2578100" y="1384300"/>
                      <a:pt x="2565400" y="1397000"/>
                    </a:cubicBezTo>
                    <a:cubicBezTo>
                      <a:pt x="2565400" y="1409700"/>
                      <a:pt x="2552700" y="1409700"/>
                      <a:pt x="2540000" y="1409700"/>
                    </a:cubicBezTo>
                    <a:lnTo>
                      <a:pt x="2476500" y="1409700"/>
                    </a:lnTo>
                    <a:cubicBezTo>
                      <a:pt x="2413000" y="1409700"/>
                      <a:pt x="2362200" y="1371600"/>
                      <a:pt x="2336800" y="1320800"/>
                    </a:cubicBezTo>
                    <a:lnTo>
                      <a:pt x="2184400" y="965200"/>
                    </a:lnTo>
                    <a:cubicBezTo>
                      <a:pt x="2184400" y="952500"/>
                      <a:pt x="2171700" y="965200"/>
                      <a:pt x="2171700" y="965200"/>
                    </a:cubicBezTo>
                    <a:lnTo>
                      <a:pt x="2235200" y="1409700"/>
                    </a:lnTo>
                    <a:lnTo>
                      <a:pt x="2311400" y="2222500"/>
                    </a:lnTo>
                    <a:cubicBezTo>
                      <a:pt x="2311400" y="2235200"/>
                      <a:pt x="2298700" y="2235200"/>
                      <a:pt x="2298700" y="2247900"/>
                    </a:cubicBezTo>
                    <a:cubicBezTo>
                      <a:pt x="2286000" y="2247900"/>
                      <a:pt x="2286000" y="2260600"/>
                      <a:pt x="2273300" y="2260600"/>
                    </a:cubicBezTo>
                    <a:lnTo>
                      <a:pt x="2222500" y="2260600"/>
                    </a:lnTo>
                    <a:cubicBezTo>
                      <a:pt x="2146300" y="2260600"/>
                      <a:pt x="2082800" y="2209800"/>
                      <a:pt x="2082800" y="2133600"/>
                    </a:cubicBezTo>
                    <a:lnTo>
                      <a:pt x="1968500" y="1447800"/>
                    </a:lnTo>
                    <a:cubicBezTo>
                      <a:pt x="1955800" y="1447800"/>
                      <a:pt x="1955800" y="1447800"/>
                      <a:pt x="1943100" y="1447800"/>
                    </a:cubicBezTo>
                    <a:lnTo>
                      <a:pt x="1828800" y="2133600"/>
                    </a:lnTo>
                    <a:cubicBezTo>
                      <a:pt x="1828800" y="2209800"/>
                      <a:pt x="1765300" y="2260600"/>
                      <a:pt x="1689100" y="2260600"/>
                    </a:cubicBezTo>
                    <a:lnTo>
                      <a:pt x="1638300" y="2260600"/>
                    </a:lnTo>
                    <a:cubicBezTo>
                      <a:pt x="1625600" y="2260600"/>
                      <a:pt x="1625600" y="2247900"/>
                      <a:pt x="1612900" y="2247900"/>
                    </a:cubicBezTo>
                    <a:cubicBezTo>
                      <a:pt x="1612900" y="2235200"/>
                      <a:pt x="1600200" y="2235200"/>
                      <a:pt x="1600200" y="2222500"/>
                    </a:cubicBezTo>
                    <a:lnTo>
                      <a:pt x="1676400" y="1409700"/>
                    </a:lnTo>
                    <a:lnTo>
                      <a:pt x="1739900" y="965200"/>
                    </a:lnTo>
                  </a:path>
                </a:pathLst>
              </a:custGeom>
              <a:solidFill>
                <a:srgbClr val="91CFC7"/>
              </a:solidFill>
            </p:spPr>
          </p:sp>
        </p:grpSp>
      </p:grpSp>
      <p:grpSp>
        <p:nvGrpSpPr>
          <p:cNvPr id="9" name="Group 9"/>
          <p:cNvGrpSpPr/>
          <p:nvPr/>
        </p:nvGrpSpPr>
        <p:grpSpPr>
          <a:xfrm>
            <a:off x="1396517" y="6902497"/>
            <a:ext cx="7027845" cy="1195593"/>
            <a:chOff x="0" y="0"/>
            <a:chExt cx="9370460" cy="1594124"/>
          </a:xfrm>
        </p:grpSpPr>
        <p:grpSp>
          <p:nvGrpSpPr>
            <p:cNvPr id="10" name="Group 10"/>
            <p:cNvGrpSpPr>
              <a:grpSpLocks noChangeAspect="1"/>
            </p:cNvGrpSpPr>
            <p:nvPr/>
          </p:nvGrpSpPr>
          <p:grpSpPr>
            <a:xfrm>
              <a:off x="0" y="0"/>
              <a:ext cx="9370460" cy="1594124"/>
              <a:chOff x="0" y="0"/>
              <a:chExt cx="13271500" cy="2257778"/>
            </a:xfrm>
          </p:grpSpPr>
          <p:sp>
            <p:nvSpPr>
              <p:cNvPr id="11" name="Freeform 11"/>
              <p:cNvSpPr/>
              <p:nvPr/>
            </p:nvSpPr>
            <p:spPr>
              <a:xfrm>
                <a:off x="12700" y="0"/>
                <a:ext cx="5245100" cy="2260600"/>
              </a:xfrm>
              <a:custGeom>
                <a:avLst/>
                <a:gdLst/>
                <a:ahLst/>
                <a:cxnLst/>
                <a:rect l="l" t="t" r="r" b="b"/>
                <a:pathLst>
                  <a:path w="5245100" h="2260600">
                    <a:moveTo>
                      <a:pt x="622300" y="0"/>
                    </a:moveTo>
                    <a:cubicBezTo>
                      <a:pt x="508000" y="0"/>
                      <a:pt x="406400" y="88900"/>
                      <a:pt x="406400" y="215900"/>
                    </a:cubicBezTo>
                    <a:lnTo>
                      <a:pt x="406400" y="279400"/>
                    </a:lnTo>
                    <a:cubicBezTo>
                      <a:pt x="406400" y="393700"/>
                      <a:pt x="508000" y="495300"/>
                      <a:pt x="622300" y="495300"/>
                    </a:cubicBezTo>
                    <a:cubicBezTo>
                      <a:pt x="736600" y="495300"/>
                      <a:pt x="838200" y="393700"/>
                      <a:pt x="838200" y="279400"/>
                    </a:cubicBezTo>
                    <a:lnTo>
                      <a:pt x="838200" y="215900"/>
                    </a:lnTo>
                    <a:cubicBezTo>
                      <a:pt x="838200" y="88900"/>
                      <a:pt x="736600" y="0"/>
                      <a:pt x="622300" y="0"/>
                    </a:cubicBezTo>
                    <a:moveTo>
                      <a:pt x="406400" y="965200"/>
                    </a:moveTo>
                    <a:cubicBezTo>
                      <a:pt x="406400" y="965200"/>
                      <a:pt x="393700" y="952500"/>
                      <a:pt x="393700" y="965200"/>
                    </a:cubicBezTo>
                    <a:lnTo>
                      <a:pt x="241300" y="1320800"/>
                    </a:lnTo>
                    <a:cubicBezTo>
                      <a:pt x="215900" y="1371600"/>
                      <a:pt x="165100" y="1409700"/>
                      <a:pt x="101600" y="1409700"/>
                    </a:cubicBezTo>
                    <a:lnTo>
                      <a:pt x="38100" y="1409700"/>
                    </a:lnTo>
                    <a:cubicBezTo>
                      <a:pt x="25400" y="1409700"/>
                      <a:pt x="12700" y="1409700"/>
                      <a:pt x="12700" y="1397000"/>
                    </a:cubicBezTo>
                    <a:cubicBezTo>
                      <a:pt x="0" y="1384300"/>
                      <a:pt x="0" y="1371600"/>
                      <a:pt x="12700" y="1358900"/>
                    </a:cubicBezTo>
                    <a:lnTo>
                      <a:pt x="203200" y="914400"/>
                    </a:lnTo>
                    <a:lnTo>
                      <a:pt x="266700" y="736600"/>
                    </a:lnTo>
                    <a:cubicBezTo>
                      <a:pt x="317500" y="635000"/>
                      <a:pt x="419100" y="558800"/>
                      <a:pt x="533400" y="558800"/>
                    </a:cubicBezTo>
                    <a:lnTo>
                      <a:pt x="711200" y="558800"/>
                    </a:lnTo>
                    <a:cubicBezTo>
                      <a:pt x="825500" y="558800"/>
                      <a:pt x="927100" y="635000"/>
                      <a:pt x="977900" y="736600"/>
                    </a:cubicBezTo>
                    <a:lnTo>
                      <a:pt x="1041400" y="914400"/>
                    </a:lnTo>
                    <a:lnTo>
                      <a:pt x="1231900" y="1358900"/>
                    </a:lnTo>
                    <a:cubicBezTo>
                      <a:pt x="1244600" y="1371600"/>
                      <a:pt x="1244600" y="1384300"/>
                      <a:pt x="1231900" y="1397000"/>
                    </a:cubicBezTo>
                    <a:cubicBezTo>
                      <a:pt x="1231900" y="1409700"/>
                      <a:pt x="1219200" y="1409700"/>
                      <a:pt x="1206500" y="1409700"/>
                    </a:cubicBezTo>
                    <a:lnTo>
                      <a:pt x="1143000" y="1409700"/>
                    </a:lnTo>
                    <a:cubicBezTo>
                      <a:pt x="1079500" y="1409700"/>
                      <a:pt x="1028700" y="1371600"/>
                      <a:pt x="1003300" y="1320800"/>
                    </a:cubicBezTo>
                    <a:lnTo>
                      <a:pt x="850900" y="965200"/>
                    </a:lnTo>
                    <a:cubicBezTo>
                      <a:pt x="850900" y="952500"/>
                      <a:pt x="838200" y="965200"/>
                      <a:pt x="838200" y="965200"/>
                    </a:cubicBezTo>
                    <a:lnTo>
                      <a:pt x="901700" y="1409700"/>
                    </a:lnTo>
                    <a:lnTo>
                      <a:pt x="977900" y="2222500"/>
                    </a:lnTo>
                    <a:cubicBezTo>
                      <a:pt x="977900" y="2235200"/>
                      <a:pt x="965200" y="2235200"/>
                      <a:pt x="965200" y="2247900"/>
                    </a:cubicBezTo>
                    <a:cubicBezTo>
                      <a:pt x="952500" y="2247900"/>
                      <a:pt x="952500" y="2260600"/>
                      <a:pt x="939800" y="2260600"/>
                    </a:cubicBezTo>
                    <a:lnTo>
                      <a:pt x="889000" y="2260600"/>
                    </a:lnTo>
                    <a:cubicBezTo>
                      <a:pt x="812800" y="2260600"/>
                      <a:pt x="749300" y="2209800"/>
                      <a:pt x="749300" y="2133600"/>
                    </a:cubicBezTo>
                    <a:lnTo>
                      <a:pt x="635000" y="1447800"/>
                    </a:lnTo>
                    <a:cubicBezTo>
                      <a:pt x="622300" y="1447800"/>
                      <a:pt x="622300" y="1447800"/>
                      <a:pt x="609600" y="1447800"/>
                    </a:cubicBezTo>
                    <a:lnTo>
                      <a:pt x="495300" y="2133600"/>
                    </a:lnTo>
                    <a:cubicBezTo>
                      <a:pt x="495300" y="2209800"/>
                      <a:pt x="431800" y="2260600"/>
                      <a:pt x="355600" y="2260600"/>
                    </a:cubicBezTo>
                    <a:lnTo>
                      <a:pt x="304800" y="2260600"/>
                    </a:lnTo>
                    <a:cubicBezTo>
                      <a:pt x="292100" y="2260600"/>
                      <a:pt x="292100" y="2247900"/>
                      <a:pt x="279400" y="2247900"/>
                    </a:cubicBezTo>
                    <a:cubicBezTo>
                      <a:pt x="279400" y="2235200"/>
                      <a:pt x="266700" y="2235200"/>
                      <a:pt x="266700" y="2222500"/>
                    </a:cubicBezTo>
                    <a:lnTo>
                      <a:pt x="342900" y="1409700"/>
                    </a:lnTo>
                    <a:lnTo>
                      <a:pt x="406400" y="965200"/>
                    </a:lnTo>
                    <a:moveTo>
                      <a:pt x="1955800" y="0"/>
                    </a:moveTo>
                    <a:cubicBezTo>
                      <a:pt x="1841500" y="0"/>
                      <a:pt x="1739900" y="88900"/>
                      <a:pt x="1739900" y="215900"/>
                    </a:cubicBezTo>
                    <a:lnTo>
                      <a:pt x="1739900" y="279400"/>
                    </a:lnTo>
                    <a:cubicBezTo>
                      <a:pt x="1739900" y="393700"/>
                      <a:pt x="1841500" y="495300"/>
                      <a:pt x="1955800" y="495300"/>
                    </a:cubicBezTo>
                    <a:cubicBezTo>
                      <a:pt x="2070100" y="495300"/>
                      <a:pt x="2171700" y="393700"/>
                      <a:pt x="2171700" y="279400"/>
                    </a:cubicBezTo>
                    <a:lnTo>
                      <a:pt x="2171700" y="215900"/>
                    </a:lnTo>
                    <a:cubicBezTo>
                      <a:pt x="2171700" y="88900"/>
                      <a:pt x="2070100" y="0"/>
                      <a:pt x="1955800" y="0"/>
                    </a:cubicBezTo>
                    <a:moveTo>
                      <a:pt x="1739900" y="965200"/>
                    </a:moveTo>
                    <a:cubicBezTo>
                      <a:pt x="1739900" y="965200"/>
                      <a:pt x="1727200" y="952500"/>
                      <a:pt x="1727200" y="965200"/>
                    </a:cubicBezTo>
                    <a:lnTo>
                      <a:pt x="1574800" y="1320800"/>
                    </a:lnTo>
                    <a:cubicBezTo>
                      <a:pt x="1549400" y="1371600"/>
                      <a:pt x="1498600" y="1409700"/>
                      <a:pt x="1435100" y="1409700"/>
                    </a:cubicBezTo>
                    <a:lnTo>
                      <a:pt x="1371600" y="1409700"/>
                    </a:lnTo>
                    <a:cubicBezTo>
                      <a:pt x="1358900" y="1409700"/>
                      <a:pt x="1346200" y="1409700"/>
                      <a:pt x="1346200" y="1397000"/>
                    </a:cubicBezTo>
                    <a:cubicBezTo>
                      <a:pt x="1333500" y="1384300"/>
                      <a:pt x="1333500" y="1371600"/>
                      <a:pt x="1346200" y="1358900"/>
                    </a:cubicBezTo>
                    <a:lnTo>
                      <a:pt x="1536700" y="914400"/>
                    </a:lnTo>
                    <a:lnTo>
                      <a:pt x="1600200" y="736600"/>
                    </a:lnTo>
                    <a:cubicBezTo>
                      <a:pt x="1651000" y="635000"/>
                      <a:pt x="1752600" y="558800"/>
                      <a:pt x="1866900" y="558800"/>
                    </a:cubicBezTo>
                    <a:lnTo>
                      <a:pt x="2044700" y="558800"/>
                    </a:lnTo>
                    <a:cubicBezTo>
                      <a:pt x="2159000" y="558800"/>
                      <a:pt x="2260600" y="635000"/>
                      <a:pt x="2311400" y="736600"/>
                    </a:cubicBezTo>
                    <a:lnTo>
                      <a:pt x="2374900" y="914400"/>
                    </a:lnTo>
                    <a:lnTo>
                      <a:pt x="2565400" y="1358900"/>
                    </a:lnTo>
                    <a:cubicBezTo>
                      <a:pt x="2578100" y="1371600"/>
                      <a:pt x="2578100" y="1384300"/>
                      <a:pt x="2565400" y="1397000"/>
                    </a:cubicBezTo>
                    <a:cubicBezTo>
                      <a:pt x="2565400" y="1409700"/>
                      <a:pt x="2552700" y="1409700"/>
                      <a:pt x="2540000" y="1409700"/>
                    </a:cubicBezTo>
                    <a:lnTo>
                      <a:pt x="2476500" y="1409700"/>
                    </a:lnTo>
                    <a:cubicBezTo>
                      <a:pt x="2413000" y="1409700"/>
                      <a:pt x="2362200" y="1371600"/>
                      <a:pt x="2336800" y="1320800"/>
                    </a:cubicBezTo>
                    <a:lnTo>
                      <a:pt x="2184400" y="965200"/>
                    </a:lnTo>
                    <a:cubicBezTo>
                      <a:pt x="2184400" y="952500"/>
                      <a:pt x="2171700" y="965200"/>
                      <a:pt x="2171700" y="965200"/>
                    </a:cubicBezTo>
                    <a:lnTo>
                      <a:pt x="2235200" y="1409700"/>
                    </a:lnTo>
                    <a:lnTo>
                      <a:pt x="2311400" y="2222500"/>
                    </a:lnTo>
                    <a:cubicBezTo>
                      <a:pt x="2311400" y="2235200"/>
                      <a:pt x="2298700" y="2235200"/>
                      <a:pt x="2298700" y="2247900"/>
                    </a:cubicBezTo>
                    <a:cubicBezTo>
                      <a:pt x="2286000" y="2247900"/>
                      <a:pt x="2286000" y="2260600"/>
                      <a:pt x="2273300" y="2260600"/>
                    </a:cubicBezTo>
                    <a:lnTo>
                      <a:pt x="2222500" y="2260600"/>
                    </a:lnTo>
                    <a:cubicBezTo>
                      <a:pt x="2146300" y="2260600"/>
                      <a:pt x="2082800" y="2209800"/>
                      <a:pt x="2082800" y="2133600"/>
                    </a:cubicBezTo>
                    <a:lnTo>
                      <a:pt x="1968500" y="1447800"/>
                    </a:lnTo>
                    <a:cubicBezTo>
                      <a:pt x="1955800" y="1447800"/>
                      <a:pt x="1955800" y="1447800"/>
                      <a:pt x="1943100" y="1447800"/>
                    </a:cubicBezTo>
                    <a:lnTo>
                      <a:pt x="1828800" y="2133600"/>
                    </a:lnTo>
                    <a:cubicBezTo>
                      <a:pt x="1828800" y="2209800"/>
                      <a:pt x="1765300" y="2260600"/>
                      <a:pt x="1689100" y="2260600"/>
                    </a:cubicBezTo>
                    <a:lnTo>
                      <a:pt x="1638300" y="2260600"/>
                    </a:lnTo>
                    <a:cubicBezTo>
                      <a:pt x="1625600" y="2260600"/>
                      <a:pt x="1625600" y="2247900"/>
                      <a:pt x="1612900" y="2247900"/>
                    </a:cubicBezTo>
                    <a:cubicBezTo>
                      <a:pt x="1612900" y="2235200"/>
                      <a:pt x="1600200" y="2235200"/>
                      <a:pt x="1600200" y="2222500"/>
                    </a:cubicBezTo>
                    <a:lnTo>
                      <a:pt x="1676400" y="1409700"/>
                    </a:lnTo>
                    <a:lnTo>
                      <a:pt x="1739900" y="965200"/>
                    </a:lnTo>
                    <a:moveTo>
                      <a:pt x="3289300" y="0"/>
                    </a:moveTo>
                    <a:cubicBezTo>
                      <a:pt x="3175000" y="0"/>
                      <a:pt x="3073400" y="88900"/>
                      <a:pt x="3073400" y="215900"/>
                    </a:cubicBezTo>
                    <a:lnTo>
                      <a:pt x="3073400" y="279400"/>
                    </a:lnTo>
                    <a:cubicBezTo>
                      <a:pt x="3073400" y="393700"/>
                      <a:pt x="3175000" y="495300"/>
                      <a:pt x="3289300" y="495300"/>
                    </a:cubicBezTo>
                    <a:cubicBezTo>
                      <a:pt x="3403600" y="495300"/>
                      <a:pt x="3505200" y="393700"/>
                      <a:pt x="3505200" y="279400"/>
                    </a:cubicBezTo>
                    <a:lnTo>
                      <a:pt x="3505200" y="215900"/>
                    </a:lnTo>
                    <a:cubicBezTo>
                      <a:pt x="3505200" y="88900"/>
                      <a:pt x="3403600" y="0"/>
                      <a:pt x="3289300" y="0"/>
                    </a:cubicBezTo>
                    <a:moveTo>
                      <a:pt x="3073400" y="965200"/>
                    </a:moveTo>
                    <a:cubicBezTo>
                      <a:pt x="3073400" y="965200"/>
                      <a:pt x="3060700" y="952500"/>
                      <a:pt x="3060700" y="965200"/>
                    </a:cubicBezTo>
                    <a:lnTo>
                      <a:pt x="2908300" y="1320800"/>
                    </a:lnTo>
                    <a:cubicBezTo>
                      <a:pt x="2882900" y="1371600"/>
                      <a:pt x="2832100" y="1409700"/>
                      <a:pt x="2768600" y="1409700"/>
                    </a:cubicBezTo>
                    <a:lnTo>
                      <a:pt x="2705100" y="1409700"/>
                    </a:lnTo>
                    <a:cubicBezTo>
                      <a:pt x="2692400" y="1409700"/>
                      <a:pt x="2679700" y="1409700"/>
                      <a:pt x="2679700" y="1397000"/>
                    </a:cubicBezTo>
                    <a:cubicBezTo>
                      <a:pt x="2667000" y="1384300"/>
                      <a:pt x="2667000" y="1371600"/>
                      <a:pt x="2679700" y="1358900"/>
                    </a:cubicBezTo>
                    <a:lnTo>
                      <a:pt x="2870200" y="914400"/>
                    </a:lnTo>
                    <a:lnTo>
                      <a:pt x="2933700" y="736600"/>
                    </a:lnTo>
                    <a:cubicBezTo>
                      <a:pt x="2984500" y="635000"/>
                      <a:pt x="3086100" y="558800"/>
                      <a:pt x="3200400" y="558800"/>
                    </a:cubicBezTo>
                    <a:lnTo>
                      <a:pt x="3378200" y="558800"/>
                    </a:lnTo>
                    <a:cubicBezTo>
                      <a:pt x="3492500" y="558800"/>
                      <a:pt x="3594100" y="635000"/>
                      <a:pt x="3644900" y="736600"/>
                    </a:cubicBezTo>
                    <a:lnTo>
                      <a:pt x="3708400" y="914400"/>
                    </a:lnTo>
                    <a:lnTo>
                      <a:pt x="3898900" y="1358900"/>
                    </a:lnTo>
                    <a:cubicBezTo>
                      <a:pt x="3911600" y="1371600"/>
                      <a:pt x="3911600" y="1384300"/>
                      <a:pt x="3898900" y="1397000"/>
                    </a:cubicBezTo>
                    <a:cubicBezTo>
                      <a:pt x="3898900" y="1409700"/>
                      <a:pt x="3886200" y="1409700"/>
                      <a:pt x="3873500" y="1409700"/>
                    </a:cubicBezTo>
                    <a:lnTo>
                      <a:pt x="3810000" y="1409700"/>
                    </a:lnTo>
                    <a:cubicBezTo>
                      <a:pt x="3746500" y="1409700"/>
                      <a:pt x="3695700" y="1371600"/>
                      <a:pt x="3670300" y="1320800"/>
                    </a:cubicBezTo>
                    <a:lnTo>
                      <a:pt x="3517900" y="965200"/>
                    </a:lnTo>
                    <a:cubicBezTo>
                      <a:pt x="3517900" y="952500"/>
                      <a:pt x="3505200" y="965200"/>
                      <a:pt x="3505200" y="965200"/>
                    </a:cubicBezTo>
                    <a:lnTo>
                      <a:pt x="3568700" y="1409700"/>
                    </a:lnTo>
                    <a:lnTo>
                      <a:pt x="3644900" y="2222500"/>
                    </a:lnTo>
                    <a:cubicBezTo>
                      <a:pt x="3644900" y="2235200"/>
                      <a:pt x="3632200" y="2235200"/>
                      <a:pt x="3632200" y="2247900"/>
                    </a:cubicBezTo>
                    <a:cubicBezTo>
                      <a:pt x="3619500" y="2247900"/>
                      <a:pt x="3619500" y="2260600"/>
                      <a:pt x="3606800" y="2260600"/>
                    </a:cubicBezTo>
                    <a:lnTo>
                      <a:pt x="3556000" y="2260600"/>
                    </a:lnTo>
                    <a:cubicBezTo>
                      <a:pt x="3479800" y="2260600"/>
                      <a:pt x="3416300" y="2209800"/>
                      <a:pt x="3416300" y="2133600"/>
                    </a:cubicBezTo>
                    <a:lnTo>
                      <a:pt x="3302000" y="1447800"/>
                    </a:lnTo>
                    <a:cubicBezTo>
                      <a:pt x="3289300" y="1447800"/>
                      <a:pt x="3289300" y="1447800"/>
                      <a:pt x="3276600" y="1447800"/>
                    </a:cubicBezTo>
                    <a:lnTo>
                      <a:pt x="3162300" y="2133600"/>
                    </a:lnTo>
                    <a:cubicBezTo>
                      <a:pt x="3162300" y="2209800"/>
                      <a:pt x="3098800" y="2260600"/>
                      <a:pt x="3022600" y="2260600"/>
                    </a:cubicBezTo>
                    <a:lnTo>
                      <a:pt x="2971800" y="2260600"/>
                    </a:lnTo>
                    <a:cubicBezTo>
                      <a:pt x="2959100" y="2260600"/>
                      <a:pt x="2959100" y="2247900"/>
                      <a:pt x="2946400" y="2247900"/>
                    </a:cubicBezTo>
                    <a:cubicBezTo>
                      <a:pt x="2946400" y="2235200"/>
                      <a:pt x="2933700" y="2235200"/>
                      <a:pt x="2933700" y="2222500"/>
                    </a:cubicBezTo>
                    <a:lnTo>
                      <a:pt x="3009900" y="1409700"/>
                    </a:lnTo>
                    <a:lnTo>
                      <a:pt x="3073400" y="965200"/>
                    </a:lnTo>
                    <a:moveTo>
                      <a:pt x="4622800" y="0"/>
                    </a:moveTo>
                    <a:cubicBezTo>
                      <a:pt x="4508500" y="0"/>
                      <a:pt x="4406900" y="88900"/>
                      <a:pt x="4406900" y="215900"/>
                    </a:cubicBezTo>
                    <a:lnTo>
                      <a:pt x="4406900" y="279400"/>
                    </a:lnTo>
                    <a:cubicBezTo>
                      <a:pt x="4406900" y="393700"/>
                      <a:pt x="4508500" y="495300"/>
                      <a:pt x="4622800" y="495300"/>
                    </a:cubicBezTo>
                    <a:cubicBezTo>
                      <a:pt x="4737100" y="495300"/>
                      <a:pt x="4838700" y="393700"/>
                      <a:pt x="4838700" y="279400"/>
                    </a:cubicBezTo>
                    <a:lnTo>
                      <a:pt x="4838700" y="215900"/>
                    </a:lnTo>
                    <a:cubicBezTo>
                      <a:pt x="4838700" y="88900"/>
                      <a:pt x="4737100" y="0"/>
                      <a:pt x="4622800" y="0"/>
                    </a:cubicBezTo>
                    <a:moveTo>
                      <a:pt x="4406900" y="965200"/>
                    </a:moveTo>
                    <a:cubicBezTo>
                      <a:pt x="4406900" y="965200"/>
                      <a:pt x="4394200" y="952500"/>
                      <a:pt x="4394200" y="965200"/>
                    </a:cubicBezTo>
                    <a:lnTo>
                      <a:pt x="4241800" y="1320800"/>
                    </a:lnTo>
                    <a:cubicBezTo>
                      <a:pt x="4216400" y="1371600"/>
                      <a:pt x="4165600" y="1409700"/>
                      <a:pt x="4102100" y="1409700"/>
                    </a:cubicBezTo>
                    <a:lnTo>
                      <a:pt x="4038600" y="1409700"/>
                    </a:lnTo>
                    <a:cubicBezTo>
                      <a:pt x="4025900" y="1409700"/>
                      <a:pt x="4013200" y="1409700"/>
                      <a:pt x="4013200" y="1397000"/>
                    </a:cubicBezTo>
                    <a:cubicBezTo>
                      <a:pt x="4000500" y="1384300"/>
                      <a:pt x="4000500" y="1371600"/>
                      <a:pt x="4013200" y="1358900"/>
                    </a:cubicBezTo>
                    <a:lnTo>
                      <a:pt x="4203700" y="914400"/>
                    </a:lnTo>
                    <a:lnTo>
                      <a:pt x="4267200" y="736600"/>
                    </a:lnTo>
                    <a:cubicBezTo>
                      <a:pt x="4318000" y="635000"/>
                      <a:pt x="4419600" y="558800"/>
                      <a:pt x="4533900" y="558800"/>
                    </a:cubicBezTo>
                    <a:lnTo>
                      <a:pt x="4711700" y="558800"/>
                    </a:lnTo>
                    <a:cubicBezTo>
                      <a:pt x="4826000" y="558800"/>
                      <a:pt x="4927600" y="635000"/>
                      <a:pt x="4978400" y="736600"/>
                    </a:cubicBezTo>
                    <a:lnTo>
                      <a:pt x="5041900" y="914400"/>
                    </a:lnTo>
                    <a:lnTo>
                      <a:pt x="5232400" y="1358900"/>
                    </a:lnTo>
                    <a:cubicBezTo>
                      <a:pt x="5245100" y="1371600"/>
                      <a:pt x="5245100" y="1384300"/>
                      <a:pt x="5232400" y="1397000"/>
                    </a:cubicBezTo>
                    <a:cubicBezTo>
                      <a:pt x="5232400" y="1409700"/>
                      <a:pt x="5219700" y="1409700"/>
                      <a:pt x="5207000" y="1409700"/>
                    </a:cubicBezTo>
                    <a:lnTo>
                      <a:pt x="5143500" y="1409700"/>
                    </a:lnTo>
                    <a:cubicBezTo>
                      <a:pt x="5080000" y="1409700"/>
                      <a:pt x="5029200" y="1371600"/>
                      <a:pt x="5003800" y="1320800"/>
                    </a:cubicBezTo>
                    <a:lnTo>
                      <a:pt x="4851400" y="965200"/>
                    </a:lnTo>
                    <a:cubicBezTo>
                      <a:pt x="4851400" y="952500"/>
                      <a:pt x="4838700" y="965200"/>
                      <a:pt x="4838700" y="965200"/>
                    </a:cubicBezTo>
                    <a:lnTo>
                      <a:pt x="4902200" y="1409700"/>
                    </a:lnTo>
                    <a:lnTo>
                      <a:pt x="4978400" y="2222500"/>
                    </a:lnTo>
                    <a:cubicBezTo>
                      <a:pt x="4978400" y="2235200"/>
                      <a:pt x="4965700" y="2235200"/>
                      <a:pt x="4965700" y="2247900"/>
                    </a:cubicBezTo>
                    <a:cubicBezTo>
                      <a:pt x="4953000" y="2247900"/>
                      <a:pt x="4953000" y="2260600"/>
                      <a:pt x="4940300" y="2260600"/>
                    </a:cubicBezTo>
                    <a:lnTo>
                      <a:pt x="4889500" y="2260600"/>
                    </a:lnTo>
                    <a:cubicBezTo>
                      <a:pt x="4813300" y="2260600"/>
                      <a:pt x="4749800" y="2209800"/>
                      <a:pt x="4749800" y="2133600"/>
                    </a:cubicBezTo>
                    <a:lnTo>
                      <a:pt x="4635500" y="1447800"/>
                    </a:lnTo>
                    <a:cubicBezTo>
                      <a:pt x="4622800" y="1447800"/>
                      <a:pt x="4622800" y="1447800"/>
                      <a:pt x="4610100" y="1447800"/>
                    </a:cubicBezTo>
                    <a:lnTo>
                      <a:pt x="4495800" y="2133600"/>
                    </a:lnTo>
                    <a:cubicBezTo>
                      <a:pt x="4495800" y="2209800"/>
                      <a:pt x="4432300" y="2260600"/>
                      <a:pt x="4356100" y="2260600"/>
                    </a:cubicBezTo>
                    <a:lnTo>
                      <a:pt x="4305300" y="2260600"/>
                    </a:lnTo>
                    <a:cubicBezTo>
                      <a:pt x="4292600" y="2260600"/>
                      <a:pt x="4292600" y="2247900"/>
                      <a:pt x="4279900" y="2247900"/>
                    </a:cubicBezTo>
                    <a:cubicBezTo>
                      <a:pt x="4279900" y="2235200"/>
                      <a:pt x="4267200" y="2235200"/>
                      <a:pt x="4267200" y="2222500"/>
                    </a:cubicBezTo>
                    <a:lnTo>
                      <a:pt x="4343400" y="1409700"/>
                    </a:lnTo>
                    <a:lnTo>
                      <a:pt x="4406900" y="965200"/>
                    </a:lnTo>
                  </a:path>
                </a:pathLst>
              </a:custGeom>
              <a:solidFill>
                <a:srgbClr val="EFB8AB"/>
              </a:solidFill>
            </p:spPr>
          </p:sp>
          <p:sp>
            <p:nvSpPr>
              <p:cNvPr id="12" name="Freeform 12"/>
              <p:cNvSpPr/>
              <p:nvPr/>
            </p:nvSpPr>
            <p:spPr>
              <a:xfrm>
                <a:off x="5346700" y="0"/>
                <a:ext cx="7912100" cy="2260600"/>
              </a:xfrm>
              <a:custGeom>
                <a:avLst/>
                <a:gdLst/>
                <a:ahLst/>
                <a:cxnLst/>
                <a:rect l="l" t="t" r="r" b="b"/>
                <a:pathLst>
                  <a:path w="7912100" h="2260600">
                    <a:moveTo>
                      <a:pt x="622300" y="0"/>
                    </a:moveTo>
                    <a:cubicBezTo>
                      <a:pt x="508000" y="0"/>
                      <a:pt x="406400" y="88900"/>
                      <a:pt x="406400" y="215900"/>
                    </a:cubicBezTo>
                    <a:lnTo>
                      <a:pt x="406400" y="279400"/>
                    </a:lnTo>
                    <a:cubicBezTo>
                      <a:pt x="406400" y="393700"/>
                      <a:pt x="508000" y="495300"/>
                      <a:pt x="622300" y="495300"/>
                    </a:cubicBezTo>
                    <a:cubicBezTo>
                      <a:pt x="736600" y="495300"/>
                      <a:pt x="838200" y="393700"/>
                      <a:pt x="838200" y="279400"/>
                    </a:cubicBezTo>
                    <a:lnTo>
                      <a:pt x="838200" y="215900"/>
                    </a:lnTo>
                    <a:cubicBezTo>
                      <a:pt x="838200" y="88900"/>
                      <a:pt x="736600" y="0"/>
                      <a:pt x="622300" y="0"/>
                    </a:cubicBezTo>
                    <a:moveTo>
                      <a:pt x="406400" y="965200"/>
                    </a:moveTo>
                    <a:cubicBezTo>
                      <a:pt x="406400" y="965200"/>
                      <a:pt x="393700" y="952500"/>
                      <a:pt x="393700" y="965200"/>
                    </a:cubicBezTo>
                    <a:lnTo>
                      <a:pt x="241300" y="1320800"/>
                    </a:lnTo>
                    <a:cubicBezTo>
                      <a:pt x="215900" y="1371600"/>
                      <a:pt x="165100" y="1409700"/>
                      <a:pt x="101600" y="1409700"/>
                    </a:cubicBezTo>
                    <a:lnTo>
                      <a:pt x="38100" y="1409700"/>
                    </a:lnTo>
                    <a:cubicBezTo>
                      <a:pt x="25400" y="1409700"/>
                      <a:pt x="12700" y="1409700"/>
                      <a:pt x="12700" y="1397000"/>
                    </a:cubicBezTo>
                    <a:cubicBezTo>
                      <a:pt x="0" y="1384300"/>
                      <a:pt x="0" y="1371600"/>
                      <a:pt x="12700" y="1358900"/>
                    </a:cubicBezTo>
                    <a:lnTo>
                      <a:pt x="203200" y="914400"/>
                    </a:lnTo>
                    <a:lnTo>
                      <a:pt x="266700" y="736600"/>
                    </a:lnTo>
                    <a:cubicBezTo>
                      <a:pt x="317500" y="635000"/>
                      <a:pt x="419100" y="558800"/>
                      <a:pt x="533400" y="558800"/>
                    </a:cubicBezTo>
                    <a:lnTo>
                      <a:pt x="711200" y="558800"/>
                    </a:lnTo>
                    <a:cubicBezTo>
                      <a:pt x="825500" y="558800"/>
                      <a:pt x="927100" y="635000"/>
                      <a:pt x="977900" y="736600"/>
                    </a:cubicBezTo>
                    <a:lnTo>
                      <a:pt x="1041400" y="914400"/>
                    </a:lnTo>
                    <a:lnTo>
                      <a:pt x="1231900" y="1358900"/>
                    </a:lnTo>
                    <a:cubicBezTo>
                      <a:pt x="1244600" y="1371600"/>
                      <a:pt x="1244600" y="1384300"/>
                      <a:pt x="1231900" y="1397000"/>
                    </a:cubicBezTo>
                    <a:cubicBezTo>
                      <a:pt x="1231900" y="1409700"/>
                      <a:pt x="1219200" y="1409700"/>
                      <a:pt x="1206500" y="1409700"/>
                    </a:cubicBezTo>
                    <a:lnTo>
                      <a:pt x="1143000" y="1409700"/>
                    </a:lnTo>
                    <a:cubicBezTo>
                      <a:pt x="1079500" y="1409700"/>
                      <a:pt x="1028700" y="1371600"/>
                      <a:pt x="1003300" y="1320800"/>
                    </a:cubicBezTo>
                    <a:lnTo>
                      <a:pt x="850900" y="965200"/>
                    </a:lnTo>
                    <a:cubicBezTo>
                      <a:pt x="850900" y="952500"/>
                      <a:pt x="838200" y="965200"/>
                      <a:pt x="838200" y="965200"/>
                    </a:cubicBezTo>
                    <a:lnTo>
                      <a:pt x="901700" y="1409700"/>
                    </a:lnTo>
                    <a:lnTo>
                      <a:pt x="977900" y="2222500"/>
                    </a:lnTo>
                    <a:cubicBezTo>
                      <a:pt x="977900" y="2235200"/>
                      <a:pt x="965200" y="2235200"/>
                      <a:pt x="965200" y="2247900"/>
                    </a:cubicBezTo>
                    <a:cubicBezTo>
                      <a:pt x="952500" y="2247900"/>
                      <a:pt x="952500" y="2260600"/>
                      <a:pt x="939800" y="2260600"/>
                    </a:cubicBezTo>
                    <a:lnTo>
                      <a:pt x="889000" y="2260600"/>
                    </a:lnTo>
                    <a:cubicBezTo>
                      <a:pt x="812800" y="2260600"/>
                      <a:pt x="749300" y="2209800"/>
                      <a:pt x="749300" y="2133600"/>
                    </a:cubicBezTo>
                    <a:lnTo>
                      <a:pt x="635000" y="1447800"/>
                    </a:lnTo>
                    <a:cubicBezTo>
                      <a:pt x="622300" y="1447800"/>
                      <a:pt x="622300" y="1447800"/>
                      <a:pt x="609600" y="1447800"/>
                    </a:cubicBezTo>
                    <a:lnTo>
                      <a:pt x="495300" y="2133600"/>
                    </a:lnTo>
                    <a:cubicBezTo>
                      <a:pt x="495300" y="2209800"/>
                      <a:pt x="431800" y="2260600"/>
                      <a:pt x="355600" y="2260600"/>
                    </a:cubicBezTo>
                    <a:lnTo>
                      <a:pt x="304800" y="2260600"/>
                    </a:lnTo>
                    <a:cubicBezTo>
                      <a:pt x="292100" y="2260600"/>
                      <a:pt x="292100" y="2247900"/>
                      <a:pt x="279400" y="2247900"/>
                    </a:cubicBezTo>
                    <a:cubicBezTo>
                      <a:pt x="279400" y="2235200"/>
                      <a:pt x="266700" y="2235200"/>
                      <a:pt x="266700" y="2222500"/>
                    </a:cubicBezTo>
                    <a:lnTo>
                      <a:pt x="342900" y="1409700"/>
                    </a:lnTo>
                    <a:lnTo>
                      <a:pt x="406400" y="965200"/>
                    </a:lnTo>
                    <a:moveTo>
                      <a:pt x="1955800" y="0"/>
                    </a:moveTo>
                    <a:cubicBezTo>
                      <a:pt x="1841500" y="0"/>
                      <a:pt x="1739900" y="88900"/>
                      <a:pt x="1739900" y="215900"/>
                    </a:cubicBezTo>
                    <a:lnTo>
                      <a:pt x="1739900" y="279400"/>
                    </a:lnTo>
                    <a:cubicBezTo>
                      <a:pt x="1739900" y="393700"/>
                      <a:pt x="1841500" y="495300"/>
                      <a:pt x="1955800" y="495300"/>
                    </a:cubicBezTo>
                    <a:cubicBezTo>
                      <a:pt x="2070100" y="495300"/>
                      <a:pt x="2171700" y="393700"/>
                      <a:pt x="2171700" y="279400"/>
                    </a:cubicBezTo>
                    <a:lnTo>
                      <a:pt x="2171700" y="215900"/>
                    </a:lnTo>
                    <a:cubicBezTo>
                      <a:pt x="2171700" y="88900"/>
                      <a:pt x="2070100" y="0"/>
                      <a:pt x="1955800" y="0"/>
                    </a:cubicBezTo>
                    <a:moveTo>
                      <a:pt x="1739900" y="965200"/>
                    </a:moveTo>
                    <a:cubicBezTo>
                      <a:pt x="1739900" y="965200"/>
                      <a:pt x="1727200" y="952500"/>
                      <a:pt x="1727200" y="965200"/>
                    </a:cubicBezTo>
                    <a:lnTo>
                      <a:pt x="1574800" y="1320800"/>
                    </a:lnTo>
                    <a:cubicBezTo>
                      <a:pt x="1549400" y="1371600"/>
                      <a:pt x="1498600" y="1409700"/>
                      <a:pt x="1435100" y="1409700"/>
                    </a:cubicBezTo>
                    <a:lnTo>
                      <a:pt x="1371600" y="1409700"/>
                    </a:lnTo>
                    <a:cubicBezTo>
                      <a:pt x="1358900" y="1409700"/>
                      <a:pt x="1346200" y="1409700"/>
                      <a:pt x="1346200" y="1397000"/>
                    </a:cubicBezTo>
                    <a:cubicBezTo>
                      <a:pt x="1333500" y="1384300"/>
                      <a:pt x="1333500" y="1371600"/>
                      <a:pt x="1346200" y="1358900"/>
                    </a:cubicBezTo>
                    <a:lnTo>
                      <a:pt x="1536700" y="914400"/>
                    </a:lnTo>
                    <a:lnTo>
                      <a:pt x="1600200" y="736600"/>
                    </a:lnTo>
                    <a:cubicBezTo>
                      <a:pt x="1651000" y="635000"/>
                      <a:pt x="1752600" y="558800"/>
                      <a:pt x="1866900" y="558800"/>
                    </a:cubicBezTo>
                    <a:lnTo>
                      <a:pt x="2044700" y="558800"/>
                    </a:lnTo>
                    <a:cubicBezTo>
                      <a:pt x="2159000" y="558800"/>
                      <a:pt x="2260600" y="635000"/>
                      <a:pt x="2311400" y="736600"/>
                    </a:cubicBezTo>
                    <a:lnTo>
                      <a:pt x="2374900" y="914400"/>
                    </a:lnTo>
                    <a:lnTo>
                      <a:pt x="2565400" y="1358900"/>
                    </a:lnTo>
                    <a:cubicBezTo>
                      <a:pt x="2578100" y="1371600"/>
                      <a:pt x="2578100" y="1384300"/>
                      <a:pt x="2565400" y="1397000"/>
                    </a:cubicBezTo>
                    <a:cubicBezTo>
                      <a:pt x="2565400" y="1409700"/>
                      <a:pt x="2552700" y="1409700"/>
                      <a:pt x="2540000" y="1409700"/>
                    </a:cubicBezTo>
                    <a:lnTo>
                      <a:pt x="2476500" y="1409700"/>
                    </a:lnTo>
                    <a:cubicBezTo>
                      <a:pt x="2413000" y="1409700"/>
                      <a:pt x="2362200" y="1371600"/>
                      <a:pt x="2336800" y="1320800"/>
                    </a:cubicBezTo>
                    <a:lnTo>
                      <a:pt x="2184400" y="965200"/>
                    </a:lnTo>
                    <a:cubicBezTo>
                      <a:pt x="2184400" y="952500"/>
                      <a:pt x="2171700" y="965200"/>
                      <a:pt x="2171700" y="965200"/>
                    </a:cubicBezTo>
                    <a:lnTo>
                      <a:pt x="2235200" y="1409700"/>
                    </a:lnTo>
                    <a:lnTo>
                      <a:pt x="2311400" y="2222500"/>
                    </a:lnTo>
                    <a:cubicBezTo>
                      <a:pt x="2311400" y="2235200"/>
                      <a:pt x="2298700" y="2235200"/>
                      <a:pt x="2298700" y="2247900"/>
                    </a:cubicBezTo>
                    <a:cubicBezTo>
                      <a:pt x="2286000" y="2247900"/>
                      <a:pt x="2286000" y="2260600"/>
                      <a:pt x="2273300" y="2260600"/>
                    </a:cubicBezTo>
                    <a:lnTo>
                      <a:pt x="2222500" y="2260600"/>
                    </a:lnTo>
                    <a:cubicBezTo>
                      <a:pt x="2146300" y="2260600"/>
                      <a:pt x="2082800" y="2209800"/>
                      <a:pt x="2082800" y="2133600"/>
                    </a:cubicBezTo>
                    <a:lnTo>
                      <a:pt x="1968500" y="1447800"/>
                    </a:lnTo>
                    <a:cubicBezTo>
                      <a:pt x="1955800" y="1447800"/>
                      <a:pt x="1955800" y="1447800"/>
                      <a:pt x="1943100" y="1447800"/>
                    </a:cubicBezTo>
                    <a:lnTo>
                      <a:pt x="1828800" y="2133600"/>
                    </a:lnTo>
                    <a:cubicBezTo>
                      <a:pt x="1828800" y="2209800"/>
                      <a:pt x="1765300" y="2260600"/>
                      <a:pt x="1689100" y="2260600"/>
                    </a:cubicBezTo>
                    <a:lnTo>
                      <a:pt x="1638300" y="2260600"/>
                    </a:lnTo>
                    <a:cubicBezTo>
                      <a:pt x="1625600" y="2260600"/>
                      <a:pt x="1625600" y="2247900"/>
                      <a:pt x="1612900" y="2247900"/>
                    </a:cubicBezTo>
                    <a:cubicBezTo>
                      <a:pt x="1612900" y="2235200"/>
                      <a:pt x="1600200" y="2235200"/>
                      <a:pt x="1600200" y="2222500"/>
                    </a:cubicBezTo>
                    <a:lnTo>
                      <a:pt x="1676400" y="1409700"/>
                    </a:lnTo>
                    <a:lnTo>
                      <a:pt x="1739900" y="965200"/>
                    </a:lnTo>
                    <a:moveTo>
                      <a:pt x="3289300" y="0"/>
                    </a:moveTo>
                    <a:cubicBezTo>
                      <a:pt x="3175000" y="0"/>
                      <a:pt x="3073400" y="88900"/>
                      <a:pt x="3073400" y="215900"/>
                    </a:cubicBezTo>
                    <a:lnTo>
                      <a:pt x="3073400" y="279400"/>
                    </a:lnTo>
                    <a:cubicBezTo>
                      <a:pt x="3073400" y="393700"/>
                      <a:pt x="3175000" y="495300"/>
                      <a:pt x="3289300" y="495300"/>
                    </a:cubicBezTo>
                    <a:cubicBezTo>
                      <a:pt x="3403600" y="495300"/>
                      <a:pt x="3505200" y="393700"/>
                      <a:pt x="3505200" y="279400"/>
                    </a:cubicBezTo>
                    <a:lnTo>
                      <a:pt x="3505200" y="215900"/>
                    </a:lnTo>
                    <a:cubicBezTo>
                      <a:pt x="3505200" y="88900"/>
                      <a:pt x="3403600" y="0"/>
                      <a:pt x="3289300" y="0"/>
                    </a:cubicBezTo>
                    <a:moveTo>
                      <a:pt x="3073400" y="965200"/>
                    </a:moveTo>
                    <a:cubicBezTo>
                      <a:pt x="3073400" y="965200"/>
                      <a:pt x="3060700" y="952500"/>
                      <a:pt x="3060700" y="965200"/>
                    </a:cubicBezTo>
                    <a:lnTo>
                      <a:pt x="2908300" y="1320800"/>
                    </a:lnTo>
                    <a:cubicBezTo>
                      <a:pt x="2882900" y="1371600"/>
                      <a:pt x="2832100" y="1409700"/>
                      <a:pt x="2768600" y="1409700"/>
                    </a:cubicBezTo>
                    <a:lnTo>
                      <a:pt x="2705100" y="1409700"/>
                    </a:lnTo>
                    <a:cubicBezTo>
                      <a:pt x="2692400" y="1409700"/>
                      <a:pt x="2679700" y="1409700"/>
                      <a:pt x="2679700" y="1397000"/>
                    </a:cubicBezTo>
                    <a:cubicBezTo>
                      <a:pt x="2667000" y="1384300"/>
                      <a:pt x="2667000" y="1371600"/>
                      <a:pt x="2679700" y="1358900"/>
                    </a:cubicBezTo>
                    <a:lnTo>
                      <a:pt x="2870200" y="914400"/>
                    </a:lnTo>
                    <a:lnTo>
                      <a:pt x="2933700" y="736600"/>
                    </a:lnTo>
                    <a:cubicBezTo>
                      <a:pt x="2984500" y="635000"/>
                      <a:pt x="3086100" y="558800"/>
                      <a:pt x="3200400" y="558800"/>
                    </a:cubicBezTo>
                    <a:lnTo>
                      <a:pt x="3378200" y="558800"/>
                    </a:lnTo>
                    <a:cubicBezTo>
                      <a:pt x="3492500" y="558800"/>
                      <a:pt x="3594100" y="635000"/>
                      <a:pt x="3644900" y="736600"/>
                    </a:cubicBezTo>
                    <a:lnTo>
                      <a:pt x="3708400" y="914400"/>
                    </a:lnTo>
                    <a:lnTo>
                      <a:pt x="3898900" y="1358900"/>
                    </a:lnTo>
                    <a:cubicBezTo>
                      <a:pt x="3911600" y="1371600"/>
                      <a:pt x="3911600" y="1384300"/>
                      <a:pt x="3898900" y="1397000"/>
                    </a:cubicBezTo>
                    <a:cubicBezTo>
                      <a:pt x="3898900" y="1409700"/>
                      <a:pt x="3886200" y="1409700"/>
                      <a:pt x="3873500" y="1409700"/>
                    </a:cubicBezTo>
                    <a:lnTo>
                      <a:pt x="3810000" y="1409700"/>
                    </a:lnTo>
                    <a:cubicBezTo>
                      <a:pt x="3746500" y="1409700"/>
                      <a:pt x="3695700" y="1371600"/>
                      <a:pt x="3670300" y="1320800"/>
                    </a:cubicBezTo>
                    <a:lnTo>
                      <a:pt x="3517900" y="965200"/>
                    </a:lnTo>
                    <a:cubicBezTo>
                      <a:pt x="3517900" y="952500"/>
                      <a:pt x="3505200" y="965200"/>
                      <a:pt x="3505200" y="965200"/>
                    </a:cubicBezTo>
                    <a:lnTo>
                      <a:pt x="3568700" y="1409700"/>
                    </a:lnTo>
                    <a:lnTo>
                      <a:pt x="3644900" y="2222500"/>
                    </a:lnTo>
                    <a:cubicBezTo>
                      <a:pt x="3644900" y="2235200"/>
                      <a:pt x="3632200" y="2235200"/>
                      <a:pt x="3632200" y="2247900"/>
                    </a:cubicBezTo>
                    <a:cubicBezTo>
                      <a:pt x="3619500" y="2247900"/>
                      <a:pt x="3619500" y="2260600"/>
                      <a:pt x="3606800" y="2260600"/>
                    </a:cubicBezTo>
                    <a:lnTo>
                      <a:pt x="3556000" y="2260600"/>
                    </a:lnTo>
                    <a:cubicBezTo>
                      <a:pt x="3479800" y="2260600"/>
                      <a:pt x="3416300" y="2209800"/>
                      <a:pt x="3416300" y="2133600"/>
                    </a:cubicBezTo>
                    <a:lnTo>
                      <a:pt x="3302000" y="1447800"/>
                    </a:lnTo>
                    <a:cubicBezTo>
                      <a:pt x="3289300" y="1447800"/>
                      <a:pt x="3289300" y="1447800"/>
                      <a:pt x="3276600" y="1447800"/>
                    </a:cubicBezTo>
                    <a:lnTo>
                      <a:pt x="3162300" y="2133600"/>
                    </a:lnTo>
                    <a:cubicBezTo>
                      <a:pt x="3162300" y="2209800"/>
                      <a:pt x="3098800" y="2260600"/>
                      <a:pt x="3022600" y="2260600"/>
                    </a:cubicBezTo>
                    <a:lnTo>
                      <a:pt x="2971800" y="2260600"/>
                    </a:lnTo>
                    <a:cubicBezTo>
                      <a:pt x="2959100" y="2260600"/>
                      <a:pt x="2959100" y="2247900"/>
                      <a:pt x="2946400" y="2247900"/>
                    </a:cubicBezTo>
                    <a:cubicBezTo>
                      <a:pt x="2946400" y="2235200"/>
                      <a:pt x="2933700" y="2235200"/>
                      <a:pt x="2933700" y="2222500"/>
                    </a:cubicBezTo>
                    <a:lnTo>
                      <a:pt x="3009900" y="1409700"/>
                    </a:lnTo>
                    <a:lnTo>
                      <a:pt x="3073400" y="965200"/>
                    </a:lnTo>
                    <a:moveTo>
                      <a:pt x="4622800" y="0"/>
                    </a:moveTo>
                    <a:cubicBezTo>
                      <a:pt x="4508500" y="0"/>
                      <a:pt x="4406900" y="88900"/>
                      <a:pt x="4406900" y="215900"/>
                    </a:cubicBezTo>
                    <a:lnTo>
                      <a:pt x="4406900" y="279400"/>
                    </a:lnTo>
                    <a:cubicBezTo>
                      <a:pt x="4406900" y="393700"/>
                      <a:pt x="4508500" y="495300"/>
                      <a:pt x="4622800" y="495300"/>
                    </a:cubicBezTo>
                    <a:cubicBezTo>
                      <a:pt x="4737100" y="495300"/>
                      <a:pt x="4838700" y="393700"/>
                      <a:pt x="4838700" y="279400"/>
                    </a:cubicBezTo>
                    <a:lnTo>
                      <a:pt x="4838700" y="215900"/>
                    </a:lnTo>
                    <a:cubicBezTo>
                      <a:pt x="4838700" y="88900"/>
                      <a:pt x="4737100" y="0"/>
                      <a:pt x="4622800" y="0"/>
                    </a:cubicBezTo>
                    <a:moveTo>
                      <a:pt x="4406900" y="965200"/>
                    </a:moveTo>
                    <a:cubicBezTo>
                      <a:pt x="4406900" y="965200"/>
                      <a:pt x="4394200" y="952500"/>
                      <a:pt x="4394200" y="965200"/>
                    </a:cubicBezTo>
                    <a:lnTo>
                      <a:pt x="4241800" y="1320800"/>
                    </a:lnTo>
                    <a:cubicBezTo>
                      <a:pt x="4216400" y="1371600"/>
                      <a:pt x="4165600" y="1409700"/>
                      <a:pt x="4102100" y="1409700"/>
                    </a:cubicBezTo>
                    <a:lnTo>
                      <a:pt x="4038600" y="1409700"/>
                    </a:lnTo>
                    <a:cubicBezTo>
                      <a:pt x="4025900" y="1409700"/>
                      <a:pt x="4013200" y="1409700"/>
                      <a:pt x="4013200" y="1397000"/>
                    </a:cubicBezTo>
                    <a:cubicBezTo>
                      <a:pt x="4000500" y="1384300"/>
                      <a:pt x="4000500" y="1371600"/>
                      <a:pt x="4013200" y="1358900"/>
                    </a:cubicBezTo>
                    <a:lnTo>
                      <a:pt x="4203700" y="914400"/>
                    </a:lnTo>
                    <a:lnTo>
                      <a:pt x="4267200" y="736600"/>
                    </a:lnTo>
                    <a:cubicBezTo>
                      <a:pt x="4318000" y="635000"/>
                      <a:pt x="4419600" y="558800"/>
                      <a:pt x="4533900" y="558800"/>
                    </a:cubicBezTo>
                    <a:lnTo>
                      <a:pt x="4711700" y="558800"/>
                    </a:lnTo>
                    <a:cubicBezTo>
                      <a:pt x="4826000" y="558800"/>
                      <a:pt x="4927600" y="635000"/>
                      <a:pt x="4978400" y="736600"/>
                    </a:cubicBezTo>
                    <a:lnTo>
                      <a:pt x="5041900" y="914400"/>
                    </a:lnTo>
                    <a:lnTo>
                      <a:pt x="5232400" y="1358900"/>
                    </a:lnTo>
                    <a:cubicBezTo>
                      <a:pt x="5245100" y="1371600"/>
                      <a:pt x="5245100" y="1384300"/>
                      <a:pt x="5232400" y="1397000"/>
                    </a:cubicBezTo>
                    <a:cubicBezTo>
                      <a:pt x="5232400" y="1409700"/>
                      <a:pt x="5219700" y="1409700"/>
                      <a:pt x="5207000" y="1409700"/>
                    </a:cubicBezTo>
                    <a:lnTo>
                      <a:pt x="5143500" y="1409700"/>
                    </a:lnTo>
                    <a:cubicBezTo>
                      <a:pt x="5080000" y="1409700"/>
                      <a:pt x="5029200" y="1371600"/>
                      <a:pt x="5003800" y="1320800"/>
                    </a:cubicBezTo>
                    <a:lnTo>
                      <a:pt x="4851400" y="965200"/>
                    </a:lnTo>
                    <a:cubicBezTo>
                      <a:pt x="4851400" y="952500"/>
                      <a:pt x="4838700" y="965200"/>
                      <a:pt x="4838700" y="965200"/>
                    </a:cubicBezTo>
                    <a:lnTo>
                      <a:pt x="4902200" y="1409700"/>
                    </a:lnTo>
                    <a:lnTo>
                      <a:pt x="4978400" y="2222500"/>
                    </a:lnTo>
                    <a:cubicBezTo>
                      <a:pt x="4978400" y="2235200"/>
                      <a:pt x="4965700" y="2235200"/>
                      <a:pt x="4965700" y="2247900"/>
                    </a:cubicBezTo>
                    <a:cubicBezTo>
                      <a:pt x="4953000" y="2247900"/>
                      <a:pt x="4953000" y="2260600"/>
                      <a:pt x="4940300" y="2260600"/>
                    </a:cubicBezTo>
                    <a:lnTo>
                      <a:pt x="4889500" y="2260600"/>
                    </a:lnTo>
                    <a:cubicBezTo>
                      <a:pt x="4813300" y="2260600"/>
                      <a:pt x="4749800" y="2209800"/>
                      <a:pt x="4749800" y="2133600"/>
                    </a:cubicBezTo>
                    <a:lnTo>
                      <a:pt x="4635500" y="1447800"/>
                    </a:lnTo>
                    <a:cubicBezTo>
                      <a:pt x="4622800" y="1447800"/>
                      <a:pt x="4622800" y="1447800"/>
                      <a:pt x="4610100" y="1447800"/>
                    </a:cubicBezTo>
                    <a:lnTo>
                      <a:pt x="4495800" y="2133600"/>
                    </a:lnTo>
                    <a:cubicBezTo>
                      <a:pt x="4495800" y="2209800"/>
                      <a:pt x="4432300" y="2260600"/>
                      <a:pt x="4356100" y="2260600"/>
                    </a:cubicBezTo>
                    <a:lnTo>
                      <a:pt x="4305300" y="2260600"/>
                    </a:lnTo>
                    <a:cubicBezTo>
                      <a:pt x="4292600" y="2260600"/>
                      <a:pt x="4292600" y="2247900"/>
                      <a:pt x="4279900" y="2247900"/>
                    </a:cubicBezTo>
                    <a:cubicBezTo>
                      <a:pt x="4279900" y="2235200"/>
                      <a:pt x="4267200" y="2235200"/>
                      <a:pt x="4267200" y="2222500"/>
                    </a:cubicBezTo>
                    <a:lnTo>
                      <a:pt x="4343400" y="1409700"/>
                    </a:lnTo>
                    <a:lnTo>
                      <a:pt x="4406900" y="965200"/>
                    </a:lnTo>
                    <a:moveTo>
                      <a:pt x="5956300" y="0"/>
                    </a:moveTo>
                    <a:cubicBezTo>
                      <a:pt x="5842000" y="0"/>
                      <a:pt x="5740400" y="88900"/>
                      <a:pt x="5740400" y="215900"/>
                    </a:cubicBezTo>
                    <a:lnTo>
                      <a:pt x="5740400" y="279400"/>
                    </a:lnTo>
                    <a:cubicBezTo>
                      <a:pt x="5740400" y="393700"/>
                      <a:pt x="5842000" y="495300"/>
                      <a:pt x="5956300" y="495300"/>
                    </a:cubicBezTo>
                    <a:cubicBezTo>
                      <a:pt x="6070600" y="495300"/>
                      <a:pt x="6172200" y="393700"/>
                      <a:pt x="6172200" y="279400"/>
                    </a:cubicBezTo>
                    <a:lnTo>
                      <a:pt x="6172200" y="215900"/>
                    </a:lnTo>
                    <a:cubicBezTo>
                      <a:pt x="6172200" y="88900"/>
                      <a:pt x="6070600" y="0"/>
                      <a:pt x="5956300" y="0"/>
                    </a:cubicBezTo>
                    <a:moveTo>
                      <a:pt x="5740400" y="965200"/>
                    </a:moveTo>
                    <a:cubicBezTo>
                      <a:pt x="5740400" y="965200"/>
                      <a:pt x="5727700" y="952500"/>
                      <a:pt x="5727700" y="965200"/>
                    </a:cubicBezTo>
                    <a:lnTo>
                      <a:pt x="5575300" y="1320800"/>
                    </a:lnTo>
                    <a:cubicBezTo>
                      <a:pt x="5549900" y="1371600"/>
                      <a:pt x="5499100" y="1409700"/>
                      <a:pt x="5435600" y="1409700"/>
                    </a:cubicBezTo>
                    <a:lnTo>
                      <a:pt x="5372100" y="1409700"/>
                    </a:lnTo>
                    <a:cubicBezTo>
                      <a:pt x="5359400" y="1409700"/>
                      <a:pt x="5346700" y="1409700"/>
                      <a:pt x="5346700" y="1397000"/>
                    </a:cubicBezTo>
                    <a:cubicBezTo>
                      <a:pt x="5334000" y="1384300"/>
                      <a:pt x="5334000" y="1371600"/>
                      <a:pt x="5346700" y="1358900"/>
                    </a:cubicBezTo>
                    <a:lnTo>
                      <a:pt x="5537200" y="914400"/>
                    </a:lnTo>
                    <a:lnTo>
                      <a:pt x="5600700" y="736600"/>
                    </a:lnTo>
                    <a:cubicBezTo>
                      <a:pt x="5651500" y="635000"/>
                      <a:pt x="5753100" y="558800"/>
                      <a:pt x="5867400" y="558800"/>
                    </a:cubicBezTo>
                    <a:lnTo>
                      <a:pt x="6045200" y="558800"/>
                    </a:lnTo>
                    <a:cubicBezTo>
                      <a:pt x="6159500" y="558800"/>
                      <a:pt x="6261100" y="635000"/>
                      <a:pt x="6311900" y="736600"/>
                    </a:cubicBezTo>
                    <a:lnTo>
                      <a:pt x="6375400" y="914400"/>
                    </a:lnTo>
                    <a:lnTo>
                      <a:pt x="6565900" y="1358900"/>
                    </a:lnTo>
                    <a:cubicBezTo>
                      <a:pt x="6578600" y="1371600"/>
                      <a:pt x="6578600" y="1384300"/>
                      <a:pt x="6565900" y="1397000"/>
                    </a:cubicBezTo>
                    <a:cubicBezTo>
                      <a:pt x="6565900" y="1409700"/>
                      <a:pt x="6553200" y="1409700"/>
                      <a:pt x="6540500" y="1409700"/>
                    </a:cubicBezTo>
                    <a:lnTo>
                      <a:pt x="6477000" y="1409700"/>
                    </a:lnTo>
                    <a:cubicBezTo>
                      <a:pt x="6413500" y="1409700"/>
                      <a:pt x="6362700" y="1371600"/>
                      <a:pt x="6337300" y="1320800"/>
                    </a:cubicBezTo>
                    <a:lnTo>
                      <a:pt x="6184900" y="965200"/>
                    </a:lnTo>
                    <a:cubicBezTo>
                      <a:pt x="6184900" y="952500"/>
                      <a:pt x="6172200" y="965200"/>
                      <a:pt x="6172200" y="965200"/>
                    </a:cubicBezTo>
                    <a:lnTo>
                      <a:pt x="6235700" y="1409700"/>
                    </a:lnTo>
                    <a:lnTo>
                      <a:pt x="6311900" y="2222500"/>
                    </a:lnTo>
                    <a:cubicBezTo>
                      <a:pt x="6311900" y="2235200"/>
                      <a:pt x="6299200" y="2235200"/>
                      <a:pt x="6299200" y="2247900"/>
                    </a:cubicBezTo>
                    <a:cubicBezTo>
                      <a:pt x="6286500" y="2247900"/>
                      <a:pt x="6286500" y="2260600"/>
                      <a:pt x="6273800" y="2260600"/>
                    </a:cubicBezTo>
                    <a:lnTo>
                      <a:pt x="6223000" y="2260600"/>
                    </a:lnTo>
                    <a:cubicBezTo>
                      <a:pt x="6146800" y="2260600"/>
                      <a:pt x="6083300" y="2209800"/>
                      <a:pt x="6083300" y="2133600"/>
                    </a:cubicBezTo>
                    <a:lnTo>
                      <a:pt x="5969000" y="1447800"/>
                    </a:lnTo>
                    <a:cubicBezTo>
                      <a:pt x="5956300" y="1447800"/>
                      <a:pt x="5956300" y="1447800"/>
                      <a:pt x="5943600" y="1447800"/>
                    </a:cubicBezTo>
                    <a:lnTo>
                      <a:pt x="5829300" y="2133600"/>
                    </a:lnTo>
                    <a:cubicBezTo>
                      <a:pt x="5829300" y="2209800"/>
                      <a:pt x="5765800" y="2260600"/>
                      <a:pt x="5689600" y="2260600"/>
                    </a:cubicBezTo>
                    <a:lnTo>
                      <a:pt x="5638800" y="2260600"/>
                    </a:lnTo>
                    <a:cubicBezTo>
                      <a:pt x="5626100" y="2260600"/>
                      <a:pt x="5626100" y="2247900"/>
                      <a:pt x="5613400" y="2247900"/>
                    </a:cubicBezTo>
                    <a:cubicBezTo>
                      <a:pt x="5613400" y="2235200"/>
                      <a:pt x="5600700" y="2235200"/>
                      <a:pt x="5600700" y="2222500"/>
                    </a:cubicBezTo>
                    <a:lnTo>
                      <a:pt x="5676900" y="1409700"/>
                    </a:lnTo>
                    <a:lnTo>
                      <a:pt x="5740400" y="965200"/>
                    </a:lnTo>
                    <a:moveTo>
                      <a:pt x="7289800" y="0"/>
                    </a:moveTo>
                    <a:cubicBezTo>
                      <a:pt x="7175500" y="0"/>
                      <a:pt x="7073900" y="88900"/>
                      <a:pt x="7073900" y="215900"/>
                    </a:cubicBezTo>
                    <a:lnTo>
                      <a:pt x="7073900" y="279400"/>
                    </a:lnTo>
                    <a:cubicBezTo>
                      <a:pt x="7073900" y="393700"/>
                      <a:pt x="7175500" y="495300"/>
                      <a:pt x="7289800" y="495300"/>
                    </a:cubicBezTo>
                    <a:cubicBezTo>
                      <a:pt x="7404100" y="495300"/>
                      <a:pt x="7505700" y="393700"/>
                      <a:pt x="7505700" y="279400"/>
                    </a:cubicBezTo>
                    <a:lnTo>
                      <a:pt x="7505700" y="215900"/>
                    </a:lnTo>
                    <a:cubicBezTo>
                      <a:pt x="7505700" y="88900"/>
                      <a:pt x="7404100" y="0"/>
                      <a:pt x="7289800" y="0"/>
                    </a:cubicBezTo>
                    <a:moveTo>
                      <a:pt x="7073900" y="965200"/>
                    </a:moveTo>
                    <a:cubicBezTo>
                      <a:pt x="7073900" y="965200"/>
                      <a:pt x="7061200" y="952500"/>
                      <a:pt x="7061200" y="965200"/>
                    </a:cubicBezTo>
                    <a:lnTo>
                      <a:pt x="6908800" y="1320800"/>
                    </a:lnTo>
                    <a:cubicBezTo>
                      <a:pt x="6883400" y="1371600"/>
                      <a:pt x="6832600" y="1409700"/>
                      <a:pt x="6769100" y="1409700"/>
                    </a:cubicBezTo>
                    <a:lnTo>
                      <a:pt x="6705600" y="1409700"/>
                    </a:lnTo>
                    <a:cubicBezTo>
                      <a:pt x="6692900" y="1409700"/>
                      <a:pt x="6680200" y="1409700"/>
                      <a:pt x="6680200" y="1397000"/>
                    </a:cubicBezTo>
                    <a:cubicBezTo>
                      <a:pt x="6667500" y="1384300"/>
                      <a:pt x="6667500" y="1371600"/>
                      <a:pt x="6680200" y="1358900"/>
                    </a:cubicBezTo>
                    <a:lnTo>
                      <a:pt x="6870700" y="914400"/>
                    </a:lnTo>
                    <a:lnTo>
                      <a:pt x="6934200" y="736600"/>
                    </a:lnTo>
                    <a:cubicBezTo>
                      <a:pt x="6985000" y="635000"/>
                      <a:pt x="7086600" y="558800"/>
                      <a:pt x="7200900" y="558800"/>
                    </a:cubicBezTo>
                    <a:lnTo>
                      <a:pt x="7378700" y="558800"/>
                    </a:lnTo>
                    <a:cubicBezTo>
                      <a:pt x="7493000" y="558800"/>
                      <a:pt x="7594600" y="635000"/>
                      <a:pt x="7645400" y="736600"/>
                    </a:cubicBezTo>
                    <a:lnTo>
                      <a:pt x="7708900" y="914400"/>
                    </a:lnTo>
                    <a:lnTo>
                      <a:pt x="7899400" y="1358900"/>
                    </a:lnTo>
                    <a:cubicBezTo>
                      <a:pt x="7912100" y="1371600"/>
                      <a:pt x="7912100" y="1384300"/>
                      <a:pt x="7899400" y="1397000"/>
                    </a:cubicBezTo>
                    <a:cubicBezTo>
                      <a:pt x="7899400" y="1409700"/>
                      <a:pt x="7886700" y="1409700"/>
                      <a:pt x="7874000" y="1409700"/>
                    </a:cubicBezTo>
                    <a:lnTo>
                      <a:pt x="7810500" y="1409700"/>
                    </a:lnTo>
                    <a:cubicBezTo>
                      <a:pt x="7747000" y="1409700"/>
                      <a:pt x="7696200" y="1371600"/>
                      <a:pt x="7670800" y="1320800"/>
                    </a:cubicBezTo>
                    <a:lnTo>
                      <a:pt x="7518400" y="965200"/>
                    </a:lnTo>
                    <a:cubicBezTo>
                      <a:pt x="7518400" y="952500"/>
                      <a:pt x="7505700" y="965200"/>
                      <a:pt x="7505700" y="965200"/>
                    </a:cubicBezTo>
                    <a:lnTo>
                      <a:pt x="7569200" y="1409700"/>
                    </a:lnTo>
                    <a:lnTo>
                      <a:pt x="7645400" y="2222500"/>
                    </a:lnTo>
                    <a:cubicBezTo>
                      <a:pt x="7645400" y="2235200"/>
                      <a:pt x="7632700" y="2235200"/>
                      <a:pt x="7632700" y="2247900"/>
                    </a:cubicBezTo>
                    <a:cubicBezTo>
                      <a:pt x="7620000" y="2247900"/>
                      <a:pt x="7620000" y="2260600"/>
                      <a:pt x="7607300" y="2260600"/>
                    </a:cubicBezTo>
                    <a:lnTo>
                      <a:pt x="7556500" y="2260600"/>
                    </a:lnTo>
                    <a:cubicBezTo>
                      <a:pt x="7480300" y="2260600"/>
                      <a:pt x="7416800" y="2209800"/>
                      <a:pt x="7416800" y="2133600"/>
                    </a:cubicBezTo>
                    <a:lnTo>
                      <a:pt x="7302500" y="1447800"/>
                    </a:lnTo>
                    <a:cubicBezTo>
                      <a:pt x="7289800" y="1447800"/>
                      <a:pt x="7289800" y="1447800"/>
                      <a:pt x="7277100" y="1447800"/>
                    </a:cubicBezTo>
                    <a:lnTo>
                      <a:pt x="7162800" y="2133600"/>
                    </a:lnTo>
                    <a:cubicBezTo>
                      <a:pt x="7162800" y="2209800"/>
                      <a:pt x="7099300" y="2260600"/>
                      <a:pt x="7023100" y="2260600"/>
                    </a:cubicBezTo>
                    <a:lnTo>
                      <a:pt x="6972300" y="2260600"/>
                    </a:lnTo>
                    <a:cubicBezTo>
                      <a:pt x="6959600" y="2260600"/>
                      <a:pt x="6959600" y="2247900"/>
                      <a:pt x="6946900" y="2247900"/>
                    </a:cubicBezTo>
                    <a:cubicBezTo>
                      <a:pt x="6946900" y="2235200"/>
                      <a:pt x="6934200" y="2235200"/>
                      <a:pt x="6934200" y="2222500"/>
                    </a:cubicBezTo>
                    <a:lnTo>
                      <a:pt x="7010400" y="1409700"/>
                    </a:lnTo>
                    <a:lnTo>
                      <a:pt x="7073900" y="965200"/>
                    </a:lnTo>
                  </a:path>
                </a:pathLst>
              </a:custGeom>
              <a:solidFill>
                <a:srgbClr val="91CFC7"/>
              </a:solidFill>
            </p:spPr>
          </p:sp>
        </p:grpSp>
      </p:grpSp>
      <p:grpSp>
        <p:nvGrpSpPr>
          <p:cNvPr id="13" name="Group 13"/>
          <p:cNvGrpSpPr/>
          <p:nvPr/>
        </p:nvGrpSpPr>
        <p:grpSpPr>
          <a:xfrm>
            <a:off x="9707788" y="4842844"/>
            <a:ext cx="7027845" cy="1195593"/>
            <a:chOff x="0" y="0"/>
            <a:chExt cx="9370460" cy="1594124"/>
          </a:xfrm>
        </p:grpSpPr>
        <p:grpSp>
          <p:nvGrpSpPr>
            <p:cNvPr id="14" name="Group 14"/>
            <p:cNvGrpSpPr>
              <a:grpSpLocks noChangeAspect="1"/>
            </p:cNvGrpSpPr>
            <p:nvPr/>
          </p:nvGrpSpPr>
          <p:grpSpPr>
            <a:xfrm>
              <a:off x="0" y="0"/>
              <a:ext cx="9370460" cy="1594124"/>
              <a:chOff x="0" y="0"/>
              <a:chExt cx="13271500" cy="2257778"/>
            </a:xfrm>
          </p:grpSpPr>
          <p:sp>
            <p:nvSpPr>
              <p:cNvPr id="15" name="Freeform 15"/>
              <p:cNvSpPr/>
              <p:nvPr/>
            </p:nvSpPr>
            <p:spPr>
              <a:xfrm>
                <a:off x="12700" y="0"/>
                <a:ext cx="1244600" cy="2260600"/>
              </a:xfrm>
              <a:custGeom>
                <a:avLst/>
                <a:gdLst/>
                <a:ahLst/>
                <a:cxnLst/>
                <a:rect l="l" t="t" r="r" b="b"/>
                <a:pathLst>
                  <a:path w="1244600" h="2260600">
                    <a:moveTo>
                      <a:pt x="622300" y="0"/>
                    </a:moveTo>
                    <a:cubicBezTo>
                      <a:pt x="508000" y="0"/>
                      <a:pt x="406400" y="88900"/>
                      <a:pt x="406400" y="215900"/>
                    </a:cubicBezTo>
                    <a:lnTo>
                      <a:pt x="406400" y="279400"/>
                    </a:lnTo>
                    <a:cubicBezTo>
                      <a:pt x="406400" y="393700"/>
                      <a:pt x="508000" y="495300"/>
                      <a:pt x="622300" y="495300"/>
                    </a:cubicBezTo>
                    <a:cubicBezTo>
                      <a:pt x="736600" y="495300"/>
                      <a:pt x="838200" y="393700"/>
                      <a:pt x="838200" y="279400"/>
                    </a:cubicBezTo>
                    <a:lnTo>
                      <a:pt x="838200" y="215900"/>
                    </a:lnTo>
                    <a:cubicBezTo>
                      <a:pt x="838200" y="88900"/>
                      <a:pt x="736600" y="0"/>
                      <a:pt x="622300" y="0"/>
                    </a:cubicBezTo>
                    <a:moveTo>
                      <a:pt x="406400" y="965200"/>
                    </a:moveTo>
                    <a:cubicBezTo>
                      <a:pt x="406400" y="965200"/>
                      <a:pt x="393700" y="952500"/>
                      <a:pt x="393700" y="965200"/>
                    </a:cubicBezTo>
                    <a:lnTo>
                      <a:pt x="241300" y="1320800"/>
                    </a:lnTo>
                    <a:cubicBezTo>
                      <a:pt x="215900" y="1371600"/>
                      <a:pt x="165100" y="1409700"/>
                      <a:pt x="101600" y="1409700"/>
                    </a:cubicBezTo>
                    <a:lnTo>
                      <a:pt x="38100" y="1409700"/>
                    </a:lnTo>
                    <a:cubicBezTo>
                      <a:pt x="25400" y="1409700"/>
                      <a:pt x="12700" y="1409700"/>
                      <a:pt x="12700" y="1397000"/>
                    </a:cubicBezTo>
                    <a:cubicBezTo>
                      <a:pt x="0" y="1384300"/>
                      <a:pt x="0" y="1371600"/>
                      <a:pt x="12700" y="1358900"/>
                    </a:cubicBezTo>
                    <a:lnTo>
                      <a:pt x="203200" y="914400"/>
                    </a:lnTo>
                    <a:lnTo>
                      <a:pt x="266700" y="736600"/>
                    </a:lnTo>
                    <a:cubicBezTo>
                      <a:pt x="317500" y="635000"/>
                      <a:pt x="419100" y="558800"/>
                      <a:pt x="533400" y="558800"/>
                    </a:cubicBezTo>
                    <a:lnTo>
                      <a:pt x="711200" y="558800"/>
                    </a:lnTo>
                    <a:cubicBezTo>
                      <a:pt x="825500" y="558800"/>
                      <a:pt x="927100" y="635000"/>
                      <a:pt x="977900" y="736600"/>
                    </a:cubicBezTo>
                    <a:lnTo>
                      <a:pt x="1041400" y="914400"/>
                    </a:lnTo>
                    <a:lnTo>
                      <a:pt x="1231900" y="1358900"/>
                    </a:lnTo>
                    <a:cubicBezTo>
                      <a:pt x="1244600" y="1371600"/>
                      <a:pt x="1244600" y="1384300"/>
                      <a:pt x="1231900" y="1397000"/>
                    </a:cubicBezTo>
                    <a:cubicBezTo>
                      <a:pt x="1231900" y="1409700"/>
                      <a:pt x="1219200" y="1409700"/>
                      <a:pt x="1206500" y="1409700"/>
                    </a:cubicBezTo>
                    <a:lnTo>
                      <a:pt x="1143000" y="1409700"/>
                    </a:lnTo>
                    <a:cubicBezTo>
                      <a:pt x="1079500" y="1409700"/>
                      <a:pt x="1028700" y="1371600"/>
                      <a:pt x="1003300" y="1320800"/>
                    </a:cubicBezTo>
                    <a:lnTo>
                      <a:pt x="850900" y="965200"/>
                    </a:lnTo>
                    <a:cubicBezTo>
                      <a:pt x="850900" y="952500"/>
                      <a:pt x="838200" y="965200"/>
                      <a:pt x="838200" y="965200"/>
                    </a:cubicBezTo>
                    <a:lnTo>
                      <a:pt x="901700" y="1409700"/>
                    </a:lnTo>
                    <a:lnTo>
                      <a:pt x="977900" y="2222500"/>
                    </a:lnTo>
                    <a:cubicBezTo>
                      <a:pt x="977900" y="2235200"/>
                      <a:pt x="965200" y="2235200"/>
                      <a:pt x="965200" y="2247900"/>
                    </a:cubicBezTo>
                    <a:cubicBezTo>
                      <a:pt x="952500" y="2247900"/>
                      <a:pt x="952500" y="2260600"/>
                      <a:pt x="939800" y="2260600"/>
                    </a:cubicBezTo>
                    <a:lnTo>
                      <a:pt x="889000" y="2260600"/>
                    </a:lnTo>
                    <a:cubicBezTo>
                      <a:pt x="812800" y="2260600"/>
                      <a:pt x="749300" y="2209800"/>
                      <a:pt x="749300" y="2133600"/>
                    </a:cubicBezTo>
                    <a:lnTo>
                      <a:pt x="635000" y="1447800"/>
                    </a:lnTo>
                    <a:cubicBezTo>
                      <a:pt x="622300" y="1447800"/>
                      <a:pt x="622300" y="1447800"/>
                      <a:pt x="609600" y="1447800"/>
                    </a:cubicBezTo>
                    <a:lnTo>
                      <a:pt x="495300" y="2133600"/>
                    </a:lnTo>
                    <a:cubicBezTo>
                      <a:pt x="495300" y="2209800"/>
                      <a:pt x="431800" y="2260600"/>
                      <a:pt x="355600" y="2260600"/>
                    </a:cubicBezTo>
                    <a:lnTo>
                      <a:pt x="304800" y="2260600"/>
                    </a:lnTo>
                    <a:cubicBezTo>
                      <a:pt x="292100" y="2260600"/>
                      <a:pt x="292100" y="2247900"/>
                      <a:pt x="279400" y="2247900"/>
                    </a:cubicBezTo>
                    <a:cubicBezTo>
                      <a:pt x="279400" y="2235200"/>
                      <a:pt x="266700" y="2235200"/>
                      <a:pt x="266700" y="2222500"/>
                    </a:cubicBezTo>
                    <a:lnTo>
                      <a:pt x="342900" y="1409700"/>
                    </a:lnTo>
                    <a:lnTo>
                      <a:pt x="406400" y="965200"/>
                    </a:lnTo>
                  </a:path>
                </a:pathLst>
              </a:custGeom>
              <a:solidFill>
                <a:srgbClr val="EFB8AB"/>
              </a:solidFill>
            </p:spPr>
          </p:sp>
          <p:sp>
            <p:nvSpPr>
              <p:cNvPr id="16" name="Freeform 16"/>
              <p:cNvSpPr/>
              <p:nvPr/>
            </p:nvSpPr>
            <p:spPr>
              <a:xfrm>
                <a:off x="1346200" y="0"/>
                <a:ext cx="11912600" cy="2260600"/>
              </a:xfrm>
              <a:custGeom>
                <a:avLst/>
                <a:gdLst/>
                <a:ahLst/>
                <a:cxnLst/>
                <a:rect l="l" t="t" r="r" b="b"/>
                <a:pathLst>
                  <a:path w="11912600" h="2260600">
                    <a:moveTo>
                      <a:pt x="622300" y="0"/>
                    </a:moveTo>
                    <a:cubicBezTo>
                      <a:pt x="508000" y="0"/>
                      <a:pt x="406400" y="88900"/>
                      <a:pt x="406400" y="215900"/>
                    </a:cubicBezTo>
                    <a:lnTo>
                      <a:pt x="406400" y="279400"/>
                    </a:lnTo>
                    <a:cubicBezTo>
                      <a:pt x="406400" y="393700"/>
                      <a:pt x="508000" y="495300"/>
                      <a:pt x="622300" y="495300"/>
                    </a:cubicBezTo>
                    <a:cubicBezTo>
                      <a:pt x="736600" y="495300"/>
                      <a:pt x="838200" y="393700"/>
                      <a:pt x="838200" y="279400"/>
                    </a:cubicBezTo>
                    <a:lnTo>
                      <a:pt x="838200" y="215900"/>
                    </a:lnTo>
                    <a:cubicBezTo>
                      <a:pt x="838200" y="88900"/>
                      <a:pt x="736600" y="0"/>
                      <a:pt x="622300" y="0"/>
                    </a:cubicBezTo>
                    <a:moveTo>
                      <a:pt x="406400" y="965200"/>
                    </a:moveTo>
                    <a:cubicBezTo>
                      <a:pt x="406400" y="965200"/>
                      <a:pt x="393700" y="952500"/>
                      <a:pt x="393700" y="965200"/>
                    </a:cubicBezTo>
                    <a:lnTo>
                      <a:pt x="241300" y="1320800"/>
                    </a:lnTo>
                    <a:cubicBezTo>
                      <a:pt x="215900" y="1371600"/>
                      <a:pt x="165100" y="1409700"/>
                      <a:pt x="101600" y="1409700"/>
                    </a:cubicBezTo>
                    <a:lnTo>
                      <a:pt x="38100" y="1409700"/>
                    </a:lnTo>
                    <a:cubicBezTo>
                      <a:pt x="25400" y="1409700"/>
                      <a:pt x="12700" y="1409700"/>
                      <a:pt x="12700" y="1397000"/>
                    </a:cubicBezTo>
                    <a:cubicBezTo>
                      <a:pt x="0" y="1384300"/>
                      <a:pt x="0" y="1371600"/>
                      <a:pt x="12700" y="1358900"/>
                    </a:cubicBezTo>
                    <a:lnTo>
                      <a:pt x="203200" y="914400"/>
                    </a:lnTo>
                    <a:lnTo>
                      <a:pt x="266700" y="736600"/>
                    </a:lnTo>
                    <a:cubicBezTo>
                      <a:pt x="317500" y="635000"/>
                      <a:pt x="419100" y="558800"/>
                      <a:pt x="533400" y="558800"/>
                    </a:cubicBezTo>
                    <a:lnTo>
                      <a:pt x="711200" y="558800"/>
                    </a:lnTo>
                    <a:cubicBezTo>
                      <a:pt x="825500" y="558800"/>
                      <a:pt x="927100" y="635000"/>
                      <a:pt x="977900" y="736600"/>
                    </a:cubicBezTo>
                    <a:lnTo>
                      <a:pt x="1041400" y="914400"/>
                    </a:lnTo>
                    <a:lnTo>
                      <a:pt x="1231900" y="1358900"/>
                    </a:lnTo>
                    <a:cubicBezTo>
                      <a:pt x="1244600" y="1371600"/>
                      <a:pt x="1244600" y="1384300"/>
                      <a:pt x="1231900" y="1397000"/>
                    </a:cubicBezTo>
                    <a:cubicBezTo>
                      <a:pt x="1231900" y="1409700"/>
                      <a:pt x="1219200" y="1409700"/>
                      <a:pt x="1206500" y="1409700"/>
                    </a:cubicBezTo>
                    <a:lnTo>
                      <a:pt x="1143000" y="1409700"/>
                    </a:lnTo>
                    <a:cubicBezTo>
                      <a:pt x="1079500" y="1409700"/>
                      <a:pt x="1028700" y="1371600"/>
                      <a:pt x="1003300" y="1320800"/>
                    </a:cubicBezTo>
                    <a:lnTo>
                      <a:pt x="850900" y="965200"/>
                    </a:lnTo>
                    <a:cubicBezTo>
                      <a:pt x="850900" y="952500"/>
                      <a:pt x="838200" y="965200"/>
                      <a:pt x="838200" y="965200"/>
                    </a:cubicBezTo>
                    <a:lnTo>
                      <a:pt x="901700" y="1409700"/>
                    </a:lnTo>
                    <a:lnTo>
                      <a:pt x="977900" y="2222500"/>
                    </a:lnTo>
                    <a:cubicBezTo>
                      <a:pt x="977900" y="2235200"/>
                      <a:pt x="965200" y="2235200"/>
                      <a:pt x="965200" y="2247900"/>
                    </a:cubicBezTo>
                    <a:cubicBezTo>
                      <a:pt x="952500" y="2247900"/>
                      <a:pt x="952500" y="2260600"/>
                      <a:pt x="939800" y="2260600"/>
                    </a:cubicBezTo>
                    <a:lnTo>
                      <a:pt x="889000" y="2260600"/>
                    </a:lnTo>
                    <a:cubicBezTo>
                      <a:pt x="812800" y="2260600"/>
                      <a:pt x="749300" y="2209800"/>
                      <a:pt x="749300" y="2133600"/>
                    </a:cubicBezTo>
                    <a:lnTo>
                      <a:pt x="635000" y="1447800"/>
                    </a:lnTo>
                    <a:cubicBezTo>
                      <a:pt x="622300" y="1447800"/>
                      <a:pt x="622300" y="1447800"/>
                      <a:pt x="609600" y="1447800"/>
                    </a:cubicBezTo>
                    <a:lnTo>
                      <a:pt x="495300" y="2133600"/>
                    </a:lnTo>
                    <a:cubicBezTo>
                      <a:pt x="495300" y="2209800"/>
                      <a:pt x="431800" y="2260600"/>
                      <a:pt x="355600" y="2260600"/>
                    </a:cubicBezTo>
                    <a:lnTo>
                      <a:pt x="304800" y="2260600"/>
                    </a:lnTo>
                    <a:cubicBezTo>
                      <a:pt x="292100" y="2260600"/>
                      <a:pt x="292100" y="2247900"/>
                      <a:pt x="279400" y="2247900"/>
                    </a:cubicBezTo>
                    <a:cubicBezTo>
                      <a:pt x="279400" y="2235200"/>
                      <a:pt x="266700" y="2235200"/>
                      <a:pt x="266700" y="2222500"/>
                    </a:cubicBezTo>
                    <a:lnTo>
                      <a:pt x="342900" y="1409700"/>
                    </a:lnTo>
                    <a:lnTo>
                      <a:pt x="406400" y="965200"/>
                    </a:lnTo>
                    <a:moveTo>
                      <a:pt x="1955800" y="0"/>
                    </a:moveTo>
                    <a:cubicBezTo>
                      <a:pt x="1841500" y="0"/>
                      <a:pt x="1739900" y="88900"/>
                      <a:pt x="1739900" y="215900"/>
                    </a:cubicBezTo>
                    <a:lnTo>
                      <a:pt x="1739900" y="279400"/>
                    </a:lnTo>
                    <a:cubicBezTo>
                      <a:pt x="1739900" y="393700"/>
                      <a:pt x="1841500" y="495300"/>
                      <a:pt x="1955800" y="495300"/>
                    </a:cubicBezTo>
                    <a:cubicBezTo>
                      <a:pt x="2070100" y="495300"/>
                      <a:pt x="2171700" y="393700"/>
                      <a:pt x="2171700" y="279400"/>
                    </a:cubicBezTo>
                    <a:lnTo>
                      <a:pt x="2171700" y="215900"/>
                    </a:lnTo>
                    <a:cubicBezTo>
                      <a:pt x="2171700" y="88900"/>
                      <a:pt x="2070100" y="0"/>
                      <a:pt x="1955800" y="0"/>
                    </a:cubicBezTo>
                    <a:moveTo>
                      <a:pt x="1739900" y="965200"/>
                    </a:moveTo>
                    <a:cubicBezTo>
                      <a:pt x="1739900" y="965200"/>
                      <a:pt x="1727200" y="952500"/>
                      <a:pt x="1727200" y="965200"/>
                    </a:cubicBezTo>
                    <a:lnTo>
                      <a:pt x="1574800" y="1320800"/>
                    </a:lnTo>
                    <a:cubicBezTo>
                      <a:pt x="1549400" y="1371600"/>
                      <a:pt x="1498600" y="1409700"/>
                      <a:pt x="1435100" y="1409700"/>
                    </a:cubicBezTo>
                    <a:lnTo>
                      <a:pt x="1371600" y="1409700"/>
                    </a:lnTo>
                    <a:cubicBezTo>
                      <a:pt x="1358900" y="1409700"/>
                      <a:pt x="1346200" y="1409700"/>
                      <a:pt x="1346200" y="1397000"/>
                    </a:cubicBezTo>
                    <a:cubicBezTo>
                      <a:pt x="1333500" y="1384300"/>
                      <a:pt x="1333500" y="1371600"/>
                      <a:pt x="1346200" y="1358900"/>
                    </a:cubicBezTo>
                    <a:lnTo>
                      <a:pt x="1536700" y="914400"/>
                    </a:lnTo>
                    <a:lnTo>
                      <a:pt x="1600200" y="736600"/>
                    </a:lnTo>
                    <a:cubicBezTo>
                      <a:pt x="1651000" y="635000"/>
                      <a:pt x="1752600" y="558800"/>
                      <a:pt x="1866900" y="558800"/>
                    </a:cubicBezTo>
                    <a:lnTo>
                      <a:pt x="2044700" y="558800"/>
                    </a:lnTo>
                    <a:cubicBezTo>
                      <a:pt x="2159000" y="558800"/>
                      <a:pt x="2260600" y="635000"/>
                      <a:pt x="2311400" y="736600"/>
                    </a:cubicBezTo>
                    <a:lnTo>
                      <a:pt x="2374900" y="914400"/>
                    </a:lnTo>
                    <a:lnTo>
                      <a:pt x="2565400" y="1358900"/>
                    </a:lnTo>
                    <a:cubicBezTo>
                      <a:pt x="2578100" y="1371600"/>
                      <a:pt x="2578100" y="1384300"/>
                      <a:pt x="2565400" y="1397000"/>
                    </a:cubicBezTo>
                    <a:cubicBezTo>
                      <a:pt x="2565400" y="1409700"/>
                      <a:pt x="2552700" y="1409700"/>
                      <a:pt x="2540000" y="1409700"/>
                    </a:cubicBezTo>
                    <a:lnTo>
                      <a:pt x="2476500" y="1409700"/>
                    </a:lnTo>
                    <a:cubicBezTo>
                      <a:pt x="2413000" y="1409700"/>
                      <a:pt x="2362200" y="1371600"/>
                      <a:pt x="2336800" y="1320800"/>
                    </a:cubicBezTo>
                    <a:lnTo>
                      <a:pt x="2184400" y="965200"/>
                    </a:lnTo>
                    <a:cubicBezTo>
                      <a:pt x="2184400" y="952500"/>
                      <a:pt x="2171700" y="965200"/>
                      <a:pt x="2171700" y="965200"/>
                    </a:cubicBezTo>
                    <a:lnTo>
                      <a:pt x="2235200" y="1409700"/>
                    </a:lnTo>
                    <a:lnTo>
                      <a:pt x="2311400" y="2222500"/>
                    </a:lnTo>
                    <a:cubicBezTo>
                      <a:pt x="2311400" y="2235200"/>
                      <a:pt x="2298700" y="2235200"/>
                      <a:pt x="2298700" y="2247900"/>
                    </a:cubicBezTo>
                    <a:cubicBezTo>
                      <a:pt x="2286000" y="2247900"/>
                      <a:pt x="2286000" y="2260600"/>
                      <a:pt x="2273300" y="2260600"/>
                    </a:cubicBezTo>
                    <a:lnTo>
                      <a:pt x="2222500" y="2260600"/>
                    </a:lnTo>
                    <a:cubicBezTo>
                      <a:pt x="2146300" y="2260600"/>
                      <a:pt x="2082800" y="2209800"/>
                      <a:pt x="2082800" y="2133600"/>
                    </a:cubicBezTo>
                    <a:lnTo>
                      <a:pt x="1968500" y="1447800"/>
                    </a:lnTo>
                    <a:cubicBezTo>
                      <a:pt x="1955800" y="1447800"/>
                      <a:pt x="1955800" y="1447800"/>
                      <a:pt x="1943100" y="1447800"/>
                    </a:cubicBezTo>
                    <a:lnTo>
                      <a:pt x="1828800" y="2133600"/>
                    </a:lnTo>
                    <a:cubicBezTo>
                      <a:pt x="1828800" y="2209800"/>
                      <a:pt x="1765300" y="2260600"/>
                      <a:pt x="1689100" y="2260600"/>
                    </a:cubicBezTo>
                    <a:lnTo>
                      <a:pt x="1638300" y="2260600"/>
                    </a:lnTo>
                    <a:cubicBezTo>
                      <a:pt x="1625600" y="2260600"/>
                      <a:pt x="1625600" y="2247900"/>
                      <a:pt x="1612900" y="2247900"/>
                    </a:cubicBezTo>
                    <a:cubicBezTo>
                      <a:pt x="1612900" y="2235200"/>
                      <a:pt x="1600200" y="2235200"/>
                      <a:pt x="1600200" y="2222500"/>
                    </a:cubicBezTo>
                    <a:lnTo>
                      <a:pt x="1676400" y="1409700"/>
                    </a:lnTo>
                    <a:lnTo>
                      <a:pt x="1739900" y="965200"/>
                    </a:lnTo>
                    <a:moveTo>
                      <a:pt x="3289300" y="0"/>
                    </a:moveTo>
                    <a:cubicBezTo>
                      <a:pt x="3175000" y="0"/>
                      <a:pt x="3073400" y="88900"/>
                      <a:pt x="3073400" y="215900"/>
                    </a:cubicBezTo>
                    <a:lnTo>
                      <a:pt x="3073400" y="279400"/>
                    </a:lnTo>
                    <a:cubicBezTo>
                      <a:pt x="3073400" y="393700"/>
                      <a:pt x="3175000" y="495300"/>
                      <a:pt x="3289300" y="495300"/>
                    </a:cubicBezTo>
                    <a:cubicBezTo>
                      <a:pt x="3403600" y="495300"/>
                      <a:pt x="3505200" y="393700"/>
                      <a:pt x="3505200" y="279400"/>
                    </a:cubicBezTo>
                    <a:lnTo>
                      <a:pt x="3505200" y="215900"/>
                    </a:lnTo>
                    <a:cubicBezTo>
                      <a:pt x="3505200" y="88900"/>
                      <a:pt x="3403600" y="0"/>
                      <a:pt x="3289300" y="0"/>
                    </a:cubicBezTo>
                    <a:moveTo>
                      <a:pt x="3073400" y="965200"/>
                    </a:moveTo>
                    <a:cubicBezTo>
                      <a:pt x="3073400" y="965200"/>
                      <a:pt x="3060700" y="952500"/>
                      <a:pt x="3060700" y="965200"/>
                    </a:cubicBezTo>
                    <a:lnTo>
                      <a:pt x="2908300" y="1320800"/>
                    </a:lnTo>
                    <a:cubicBezTo>
                      <a:pt x="2882900" y="1371600"/>
                      <a:pt x="2832100" y="1409700"/>
                      <a:pt x="2768600" y="1409700"/>
                    </a:cubicBezTo>
                    <a:lnTo>
                      <a:pt x="2705100" y="1409700"/>
                    </a:lnTo>
                    <a:cubicBezTo>
                      <a:pt x="2692400" y="1409700"/>
                      <a:pt x="2679700" y="1409700"/>
                      <a:pt x="2679700" y="1397000"/>
                    </a:cubicBezTo>
                    <a:cubicBezTo>
                      <a:pt x="2667000" y="1384300"/>
                      <a:pt x="2667000" y="1371600"/>
                      <a:pt x="2679700" y="1358900"/>
                    </a:cubicBezTo>
                    <a:lnTo>
                      <a:pt x="2870200" y="914400"/>
                    </a:lnTo>
                    <a:lnTo>
                      <a:pt x="2933700" y="736600"/>
                    </a:lnTo>
                    <a:cubicBezTo>
                      <a:pt x="2984500" y="635000"/>
                      <a:pt x="3086100" y="558800"/>
                      <a:pt x="3200400" y="558800"/>
                    </a:cubicBezTo>
                    <a:lnTo>
                      <a:pt x="3378200" y="558800"/>
                    </a:lnTo>
                    <a:cubicBezTo>
                      <a:pt x="3492500" y="558800"/>
                      <a:pt x="3594100" y="635000"/>
                      <a:pt x="3644900" y="736600"/>
                    </a:cubicBezTo>
                    <a:lnTo>
                      <a:pt x="3708400" y="914400"/>
                    </a:lnTo>
                    <a:lnTo>
                      <a:pt x="3898900" y="1358900"/>
                    </a:lnTo>
                    <a:cubicBezTo>
                      <a:pt x="3911600" y="1371600"/>
                      <a:pt x="3911600" y="1384300"/>
                      <a:pt x="3898900" y="1397000"/>
                    </a:cubicBezTo>
                    <a:cubicBezTo>
                      <a:pt x="3898900" y="1409700"/>
                      <a:pt x="3886200" y="1409700"/>
                      <a:pt x="3873500" y="1409700"/>
                    </a:cubicBezTo>
                    <a:lnTo>
                      <a:pt x="3810000" y="1409700"/>
                    </a:lnTo>
                    <a:cubicBezTo>
                      <a:pt x="3746500" y="1409700"/>
                      <a:pt x="3695700" y="1371600"/>
                      <a:pt x="3670300" y="1320800"/>
                    </a:cubicBezTo>
                    <a:lnTo>
                      <a:pt x="3517900" y="965200"/>
                    </a:lnTo>
                    <a:cubicBezTo>
                      <a:pt x="3517900" y="952500"/>
                      <a:pt x="3505200" y="965200"/>
                      <a:pt x="3505200" y="965200"/>
                    </a:cubicBezTo>
                    <a:lnTo>
                      <a:pt x="3568700" y="1409700"/>
                    </a:lnTo>
                    <a:lnTo>
                      <a:pt x="3644900" y="2222500"/>
                    </a:lnTo>
                    <a:cubicBezTo>
                      <a:pt x="3644900" y="2235200"/>
                      <a:pt x="3632200" y="2235200"/>
                      <a:pt x="3632200" y="2247900"/>
                    </a:cubicBezTo>
                    <a:cubicBezTo>
                      <a:pt x="3619500" y="2247900"/>
                      <a:pt x="3619500" y="2260600"/>
                      <a:pt x="3606800" y="2260600"/>
                    </a:cubicBezTo>
                    <a:lnTo>
                      <a:pt x="3556000" y="2260600"/>
                    </a:lnTo>
                    <a:cubicBezTo>
                      <a:pt x="3479800" y="2260600"/>
                      <a:pt x="3416300" y="2209800"/>
                      <a:pt x="3416300" y="2133600"/>
                    </a:cubicBezTo>
                    <a:lnTo>
                      <a:pt x="3302000" y="1447800"/>
                    </a:lnTo>
                    <a:cubicBezTo>
                      <a:pt x="3289300" y="1447800"/>
                      <a:pt x="3289300" y="1447800"/>
                      <a:pt x="3276600" y="1447800"/>
                    </a:cubicBezTo>
                    <a:lnTo>
                      <a:pt x="3162300" y="2133600"/>
                    </a:lnTo>
                    <a:cubicBezTo>
                      <a:pt x="3162300" y="2209800"/>
                      <a:pt x="3098800" y="2260600"/>
                      <a:pt x="3022600" y="2260600"/>
                    </a:cubicBezTo>
                    <a:lnTo>
                      <a:pt x="2971800" y="2260600"/>
                    </a:lnTo>
                    <a:cubicBezTo>
                      <a:pt x="2959100" y="2260600"/>
                      <a:pt x="2959100" y="2247900"/>
                      <a:pt x="2946400" y="2247900"/>
                    </a:cubicBezTo>
                    <a:cubicBezTo>
                      <a:pt x="2946400" y="2235200"/>
                      <a:pt x="2933700" y="2235200"/>
                      <a:pt x="2933700" y="2222500"/>
                    </a:cubicBezTo>
                    <a:lnTo>
                      <a:pt x="3009900" y="1409700"/>
                    </a:lnTo>
                    <a:lnTo>
                      <a:pt x="3073400" y="965200"/>
                    </a:lnTo>
                    <a:moveTo>
                      <a:pt x="4622800" y="0"/>
                    </a:moveTo>
                    <a:cubicBezTo>
                      <a:pt x="4508500" y="0"/>
                      <a:pt x="4406900" y="88900"/>
                      <a:pt x="4406900" y="215900"/>
                    </a:cubicBezTo>
                    <a:lnTo>
                      <a:pt x="4406900" y="279400"/>
                    </a:lnTo>
                    <a:cubicBezTo>
                      <a:pt x="4406900" y="393700"/>
                      <a:pt x="4508500" y="495300"/>
                      <a:pt x="4622800" y="495300"/>
                    </a:cubicBezTo>
                    <a:cubicBezTo>
                      <a:pt x="4737100" y="495300"/>
                      <a:pt x="4838700" y="393700"/>
                      <a:pt x="4838700" y="279400"/>
                    </a:cubicBezTo>
                    <a:lnTo>
                      <a:pt x="4838700" y="215900"/>
                    </a:lnTo>
                    <a:cubicBezTo>
                      <a:pt x="4838700" y="88900"/>
                      <a:pt x="4737100" y="0"/>
                      <a:pt x="4622800" y="0"/>
                    </a:cubicBezTo>
                    <a:moveTo>
                      <a:pt x="4406900" y="965200"/>
                    </a:moveTo>
                    <a:cubicBezTo>
                      <a:pt x="4406900" y="965200"/>
                      <a:pt x="4394200" y="952500"/>
                      <a:pt x="4394200" y="965200"/>
                    </a:cubicBezTo>
                    <a:lnTo>
                      <a:pt x="4241800" y="1320800"/>
                    </a:lnTo>
                    <a:cubicBezTo>
                      <a:pt x="4216400" y="1371600"/>
                      <a:pt x="4165600" y="1409700"/>
                      <a:pt x="4102100" y="1409700"/>
                    </a:cubicBezTo>
                    <a:lnTo>
                      <a:pt x="4038600" y="1409700"/>
                    </a:lnTo>
                    <a:cubicBezTo>
                      <a:pt x="4025900" y="1409700"/>
                      <a:pt x="4013200" y="1409700"/>
                      <a:pt x="4013200" y="1397000"/>
                    </a:cubicBezTo>
                    <a:cubicBezTo>
                      <a:pt x="4000500" y="1384300"/>
                      <a:pt x="4000500" y="1371600"/>
                      <a:pt x="4013200" y="1358900"/>
                    </a:cubicBezTo>
                    <a:lnTo>
                      <a:pt x="4203700" y="914400"/>
                    </a:lnTo>
                    <a:lnTo>
                      <a:pt x="4267200" y="736600"/>
                    </a:lnTo>
                    <a:cubicBezTo>
                      <a:pt x="4318000" y="635000"/>
                      <a:pt x="4419600" y="558800"/>
                      <a:pt x="4533900" y="558800"/>
                    </a:cubicBezTo>
                    <a:lnTo>
                      <a:pt x="4711700" y="558800"/>
                    </a:lnTo>
                    <a:cubicBezTo>
                      <a:pt x="4826000" y="558800"/>
                      <a:pt x="4927600" y="635000"/>
                      <a:pt x="4978400" y="736600"/>
                    </a:cubicBezTo>
                    <a:lnTo>
                      <a:pt x="5041900" y="914400"/>
                    </a:lnTo>
                    <a:lnTo>
                      <a:pt x="5232400" y="1358900"/>
                    </a:lnTo>
                    <a:cubicBezTo>
                      <a:pt x="5245100" y="1371600"/>
                      <a:pt x="5245100" y="1384300"/>
                      <a:pt x="5232400" y="1397000"/>
                    </a:cubicBezTo>
                    <a:cubicBezTo>
                      <a:pt x="5232400" y="1409700"/>
                      <a:pt x="5219700" y="1409700"/>
                      <a:pt x="5207000" y="1409700"/>
                    </a:cubicBezTo>
                    <a:lnTo>
                      <a:pt x="5143500" y="1409700"/>
                    </a:lnTo>
                    <a:cubicBezTo>
                      <a:pt x="5080000" y="1409700"/>
                      <a:pt x="5029200" y="1371600"/>
                      <a:pt x="5003800" y="1320800"/>
                    </a:cubicBezTo>
                    <a:lnTo>
                      <a:pt x="4851400" y="965200"/>
                    </a:lnTo>
                    <a:cubicBezTo>
                      <a:pt x="4851400" y="952500"/>
                      <a:pt x="4838700" y="965200"/>
                      <a:pt x="4838700" y="965200"/>
                    </a:cubicBezTo>
                    <a:lnTo>
                      <a:pt x="4902200" y="1409700"/>
                    </a:lnTo>
                    <a:lnTo>
                      <a:pt x="4978400" y="2222500"/>
                    </a:lnTo>
                    <a:cubicBezTo>
                      <a:pt x="4978400" y="2235200"/>
                      <a:pt x="4965700" y="2235200"/>
                      <a:pt x="4965700" y="2247900"/>
                    </a:cubicBezTo>
                    <a:cubicBezTo>
                      <a:pt x="4953000" y="2247900"/>
                      <a:pt x="4953000" y="2260600"/>
                      <a:pt x="4940300" y="2260600"/>
                    </a:cubicBezTo>
                    <a:lnTo>
                      <a:pt x="4889500" y="2260600"/>
                    </a:lnTo>
                    <a:cubicBezTo>
                      <a:pt x="4813300" y="2260600"/>
                      <a:pt x="4749800" y="2209800"/>
                      <a:pt x="4749800" y="2133600"/>
                    </a:cubicBezTo>
                    <a:lnTo>
                      <a:pt x="4635500" y="1447800"/>
                    </a:lnTo>
                    <a:cubicBezTo>
                      <a:pt x="4622800" y="1447800"/>
                      <a:pt x="4622800" y="1447800"/>
                      <a:pt x="4610100" y="1447800"/>
                    </a:cubicBezTo>
                    <a:lnTo>
                      <a:pt x="4495800" y="2133600"/>
                    </a:lnTo>
                    <a:cubicBezTo>
                      <a:pt x="4495800" y="2209800"/>
                      <a:pt x="4432300" y="2260600"/>
                      <a:pt x="4356100" y="2260600"/>
                    </a:cubicBezTo>
                    <a:lnTo>
                      <a:pt x="4305300" y="2260600"/>
                    </a:lnTo>
                    <a:cubicBezTo>
                      <a:pt x="4292600" y="2260600"/>
                      <a:pt x="4292600" y="2247900"/>
                      <a:pt x="4279900" y="2247900"/>
                    </a:cubicBezTo>
                    <a:cubicBezTo>
                      <a:pt x="4279900" y="2235200"/>
                      <a:pt x="4267200" y="2235200"/>
                      <a:pt x="4267200" y="2222500"/>
                    </a:cubicBezTo>
                    <a:lnTo>
                      <a:pt x="4343400" y="1409700"/>
                    </a:lnTo>
                    <a:lnTo>
                      <a:pt x="4406900" y="965200"/>
                    </a:lnTo>
                    <a:moveTo>
                      <a:pt x="5956300" y="0"/>
                    </a:moveTo>
                    <a:cubicBezTo>
                      <a:pt x="5842000" y="0"/>
                      <a:pt x="5740400" y="88900"/>
                      <a:pt x="5740400" y="215900"/>
                    </a:cubicBezTo>
                    <a:lnTo>
                      <a:pt x="5740400" y="279400"/>
                    </a:lnTo>
                    <a:cubicBezTo>
                      <a:pt x="5740400" y="393700"/>
                      <a:pt x="5842000" y="495300"/>
                      <a:pt x="5956300" y="495300"/>
                    </a:cubicBezTo>
                    <a:cubicBezTo>
                      <a:pt x="6070600" y="495300"/>
                      <a:pt x="6172200" y="393700"/>
                      <a:pt x="6172200" y="279400"/>
                    </a:cubicBezTo>
                    <a:lnTo>
                      <a:pt x="6172200" y="215900"/>
                    </a:lnTo>
                    <a:cubicBezTo>
                      <a:pt x="6172200" y="88900"/>
                      <a:pt x="6070600" y="0"/>
                      <a:pt x="5956300" y="0"/>
                    </a:cubicBezTo>
                    <a:moveTo>
                      <a:pt x="5740400" y="965200"/>
                    </a:moveTo>
                    <a:cubicBezTo>
                      <a:pt x="5740400" y="965200"/>
                      <a:pt x="5727700" y="952500"/>
                      <a:pt x="5727700" y="965200"/>
                    </a:cubicBezTo>
                    <a:lnTo>
                      <a:pt x="5575300" y="1320800"/>
                    </a:lnTo>
                    <a:cubicBezTo>
                      <a:pt x="5549900" y="1371600"/>
                      <a:pt x="5499100" y="1409700"/>
                      <a:pt x="5435600" y="1409700"/>
                    </a:cubicBezTo>
                    <a:lnTo>
                      <a:pt x="5372100" y="1409700"/>
                    </a:lnTo>
                    <a:cubicBezTo>
                      <a:pt x="5359400" y="1409700"/>
                      <a:pt x="5346700" y="1409700"/>
                      <a:pt x="5346700" y="1397000"/>
                    </a:cubicBezTo>
                    <a:cubicBezTo>
                      <a:pt x="5334000" y="1384300"/>
                      <a:pt x="5334000" y="1371600"/>
                      <a:pt x="5346700" y="1358900"/>
                    </a:cubicBezTo>
                    <a:lnTo>
                      <a:pt x="5537200" y="914400"/>
                    </a:lnTo>
                    <a:lnTo>
                      <a:pt x="5600700" y="736600"/>
                    </a:lnTo>
                    <a:cubicBezTo>
                      <a:pt x="5651500" y="635000"/>
                      <a:pt x="5753100" y="558800"/>
                      <a:pt x="5867400" y="558800"/>
                    </a:cubicBezTo>
                    <a:lnTo>
                      <a:pt x="6045200" y="558800"/>
                    </a:lnTo>
                    <a:cubicBezTo>
                      <a:pt x="6159500" y="558800"/>
                      <a:pt x="6261100" y="635000"/>
                      <a:pt x="6311900" y="736600"/>
                    </a:cubicBezTo>
                    <a:lnTo>
                      <a:pt x="6375400" y="914400"/>
                    </a:lnTo>
                    <a:lnTo>
                      <a:pt x="6565900" y="1358900"/>
                    </a:lnTo>
                    <a:cubicBezTo>
                      <a:pt x="6578600" y="1371600"/>
                      <a:pt x="6578600" y="1384300"/>
                      <a:pt x="6565900" y="1397000"/>
                    </a:cubicBezTo>
                    <a:cubicBezTo>
                      <a:pt x="6565900" y="1409700"/>
                      <a:pt x="6553200" y="1409700"/>
                      <a:pt x="6540500" y="1409700"/>
                    </a:cubicBezTo>
                    <a:lnTo>
                      <a:pt x="6477000" y="1409700"/>
                    </a:lnTo>
                    <a:cubicBezTo>
                      <a:pt x="6413500" y="1409700"/>
                      <a:pt x="6362700" y="1371600"/>
                      <a:pt x="6337300" y="1320800"/>
                    </a:cubicBezTo>
                    <a:lnTo>
                      <a:pt x="6184900" y="965200"/>
                    </a:lnTo>
                    <a:cubicBezTo>
                      <a:pt x="6184900" y="952500"/>
                      <a:pt x="6172200" y="965200"/>
                      <a:pt x="6172200" y="965200"/>
                    </a:cubicBezTo>
                    <a:lnTo>
                      <a:pt x="6235700" y="1409700"/>
                    </a:lnTo>
                    <a:lnTo>
                      <a:pt x="6311900" y="2222500"/>
                    </a:lnTo>
                    <a:cubicBezTo>
                      <a:pt x="6311900" y="2235200"/>
                      <a:pt x="6299200" y="2235200"/>
                      <a:pt x="6299200" y="2247900"/>
                    </a:cubicBezTo>
                    <a:cubicBezTo>
                      <a:pt x="6286500" y="2247900"/>
                      <a:pt x="6286500" y="2260600"/>
                      <a:pt x="6273800" y="2260600"/>
                    </a:cubicBezTo>
                    <a:lnTo>
                      <a:pt x="6223000" y="2260600"/>
                    </a:lnTo>
                    <a:cubicBezTo>
                      <a:pt x="6146800" y="2260600"/>
                      <a:pt x="6083300" y="2209800"/>
                      <a:pt x="6083300" y="2133600"/>
                    </a:cubicBezTo>
                    <a:lnTo>
                      <a:pt x="5969000" y="1447800"/>
                    </a:lnTo>
                    <a:cubicBezTo>
                      <a:pt x="5956300" y="1447800"/>
                      <a:pt x="5956300" y="1447800"/>
                      <a:pt x="5943600" y="1447800"/>
                    </a:cubicBezTo>
                    <a:lnTo>
                      <a:pt x="5829300" y="2133600"/>
                    </a:lnTo>
                    <a:cubicBezTo>
                      <a:pt x="5829300" y="2209800"/>
                      <a:pt x="5765800" y="2260600"/>
                      <a:pt x="5689600" y="2260600"/>
                    </a:cubicBezTo>
                    <a:lnTo>
                      <a:pt x="5638800" y="2260600"/>
                    </a:lnTo>
                    <a:cubicBezTo>
                      <a:pt x="5626100" y="2260600"/>
                      <a:pt x="5626100" y="2247900"/>
                      <a:pt x="5613400" y="2247900"/>
                    </a:cubicBezTo>
                    <a:cubicBezTo>
                      <a:pt x="5613400" y="2235200"/>
                      <a:pt x="5600700" y="2235200"/>
                      <a:pt x="5600700" y="2222500"/>
                    </a:cubicBezTo>
                    <a:lnTo>
                      <a:pt x="5676900" y="1409700"/>
                    </a:lnTo>
                    <a:lnTo>
                      <a:pt x="5740400" y="965200"/>
                    </a:lnTo>
                    <a:moveTo>
                      <a:pt x="7289800" y="0"/>
                    </a:moveTo>
                    <a:cubicBezTo>
                      <a:pt x="7175500" y="0"/>
                      <a:pt x="7073900" y="88900"/>
                      <a:pt x="7073900" y="215900"/>
                    </a:cubicBezTo>
                    <a:lnTo>
                      <a:pt x="7073900" y="279400"/>
                    </a:lnTo>
                    <a:cubicBezTo>
                      <a:pt x="7073900" y="393700"/>
                      <a:pt x="7175500" y="495300"/>
                      <a:pt x="7289800" y="495300"/>
                    </a:cubicBezTo>
                    <a:cubicBezTo>
                      <a:pt x="7404100" y="495300"/>
                      <a:pt x="7505700" y="393700"/>
                      <a:pt x="7505700" y="279400"/>
                    </a:cubicBezTo>
                    <a:lnTo>
                      <a:pt x="7505700" y="215900"/>
                    </a:lnTo>
                    <a:cubicBezTo>
                      <a:pt x="7505700" y="88900"/>
                      <a:pt x="7404100" y="0"/>
                      <a:pt x="7289800" y="0"/>
                    </a:cubicBezTo>
                    <a:moveTo>
                      <a:pt x="7073900" y="965200"/>
                    </a:moveTo>
                    <a:cubicBezTo>
                      <a:pt x="7073900" y="965200"/>
                      <a:pt x="7061200" y="952500"/>
                      <a:pt x="7061200" y="965200"/>
                    </a:cubicBezTo>
                    <a:lnTo>
                      <a:pt x="6908800" y="1320800"/>
                    </a:lnTo>
                    <a:cubicBezTo>
                      <a:pt x="6883400" y="1371600"/>
                      <a:pt x="6832600" y="1409700"/>
                      <a:pt x="6769100" y="1409700"/>
                    </a:cubicBezTo>
                    <a:lnTo>
                      <a:pt x="6705600" y="1409700"/>
                    </a:lnTo>
                    <a:cubicBezTo>
                      <a:pt x="6692900" y="1409700"/>
                      <a:pt x="6680200" y="1409700"/>
                      <a:pt x="6680200" y="1397000"/>
                    </a:cubicBezTo>
                    <a:cubicBezTo>
                      <a:pt x="6667500" y="1384300"/>
                      <a:pt x="6667500" y="1371600"/>
                      <a:pt x="6680200" y="1358900"/>
                    </a:cubicBezTo>
                    <a:lnTo>
                      <a:pt x="6870700" y="914400"/>
                    </a:lnTo>
                    <a:lnTo>
                      <a:pt x="6934200" y="736600"/>
                    </a:lnTo>
                    <a:cubicBezTo>
                      <a:pt x="6985000" y="635000"/>
                      <a:pt x="7086600" y="558800"/>
                      <a:pt x="7200900" y="558800"/>
                    </a:cubicBezTo>
                    <a:lnTo>
                      <a:pt x="7378700" y="558800"/>
                    </a:lnTo>
                    <a:cubicBezTo>
                      <a:pt x="7493000" y="558800"/>
                      <a:pt x="7594600" y="635000"/>
                      <a:pt x="7645400" y="736600"/>
                    </a:cubicBezTo>
                    <a:lnTo>
                      <a:pt x="7708900" y="914400"/>
                    </a:lnTo>
                    <a:lnTo>
                      <a:pt x="7899400" y="1358900"/>
                    </a:lnTo>
                    <a:cubicBezTo>
                      <a:pt x="7912100" y="1371600"/>
                      <a:pt x="7912100" y="1384300"/>
                      <a:pt x="7899400" y="1397000"/>
                    </a:cubicBezTo>
                    <a:cubicBezTo>
                      <a:pt x="7899400" y="1409700"/>
                      <a:pt x="7886700" y="1409700"/>
                      <a:pt x="7874000" y="1409700"/>
                    </a:cubicBezTo>
                    <a:lnTo>
                      <a:pt x="7810500" y="1409700"/>
                    </a:lnTo>
                    <a:cubicBezTo>
                      <a:pt x="7747000" y="1409700"/>
                      <a:pt x="7696200" y="1371600"/>
                      <a:pt x="7670800" y="1320800"/>
                    </a:cubicBezTo>
                    <a:lnTo>
                      <a:pt x="7518400" y="965200"/>
                    </a:lnTo>
                    <a:cubicBezTo>
                      <a:pt x="7518400" y="952500"/>
                      <a:pt x="7505700" y="965200"/>
                      <a:pt x="7505700" y="965200"/>
                    </a:cubicBezTo>
                    <a:lnTo>
                      <a:pt x="7569200" y="1409700"/>
                    </a:lnTo>
                    <a:lnTo>
                      <a:pt x="7645400" y="2222500"/>
                    </a:lnTo>
                    <a:cubicBezTo>
                      <a:pt x="7645400" y="2235200"/>
                      <a:pt x="7632700" y="2235200"/>
                      <a:pt x="7632700" y="2247900"/>
                    </a:cubicBezTo>
                    <a:cubicBezTo>
                      <a:pt x="7620000" y="2247900"/>
                      <a:pt x="7620000" y="2260600"/>
                      <a:pt x="7607300" y="2260600"/>
                    </a:cubicBezTo>
                    <a:lnTo>
                      <a:pt x="7556500" y="2260600"/>
                    </a:lnTo>
                    <a:cubicBezTo>
                      <a:pt x="7480300" y="2260600"/>
                      <a:pt x="7416800" y="2209800"/>
                      <a:pt x="7416800" y="2133600"/>
                    </a:cubicBezTo>
                    <a:lnTo>
                      <a:pt x="7302500" y="1447800"/>
                    </a:lnTo>
                    <a:cubicBezTo>
                      <a:pt x="7289800" y="1447800"/>
                      <a:pt x="7289800" y="1447800"/>
                      <a:pt x="7277100" y="1447800"/>
                    </a:cubicBezTo>
                    <a:lnTo>
                      <a:pt x="7162800" y="2133600"/>
                    </a:lnTo>
                    <a:cubicBezTo>
                      <a:pt x="7162800" y="2209800"/>
                      <a:pt x="7099300" y="2260600"/>
                      <a:pt x="7023100" y="2260600"/>
                    </a:cubicBezTo>
                    <a:lnTo>
                      <a:pt x="6972300" y="2260600"/>
                    </a:lnTo>
                    <a:cubicBezTo>
                      <a:pt x="6959600" y="2260600"/>
                      <a:pt x="6959600" y="2247900"/>
                      <a:pt x="6946900" y="2247900"/>
                    </a:cubicBezTo>
                    <a:cubicBezTo>
                      <a:pt x="6946900" y="2235200"/>
                      <a:pt x="6934200" y="2235200"/>
                      <a:pt x="6934200" y="2222500"/>
                    </a:cubicBezTo>
                    <a:lnTo>
                      <a:pt x="7010400" y="1409700"/>
                    </a:lnTo>
                    <a:lnTo>
                      <a:pt x="7073900" y="965200"/>
                    </a:lnTo>
                    <a:moveTo>
                      <a:pt x="8623300" y="0"/>
                    </a:moveTo>
                    <a:cubicBezTo>
                      <a:pt x="8509000" y="0"/>
                      <a:pt x="8407400" y="88900"/>
                      <a:pt x="8407400" y="215900"/>
                    </a:cubicBezTo>
                    <a:lnTo>
                      <a:pt x="8407400" y="279400"/>
                    </a:lnTo>
                    <a:cubicBezTo>
                      <a:pt x="8407400" y="393700"/>
                      <a:pt x="8509000" y="495300"/>
                      <a:pt x="8623300" y="495300"/>
                    </a:cubicBezTo>
                    <a:cubicBezTo>
                      <a:pt x="8737600" y="495300"/>
                      <a:pt x="8839200" y="393700"/>
                      <a:pt x="8839200" y="279400"/>
                    </a:cubicBezTo>
                    <a:lnTo>
                      <a:pt x="8839200" y="215900"/>
                    </a:lnTo>
                    <a:cubicBezTo>
                      <a:pt x="8839200" y="88900"/>
                      <a:pt x="8737600" y="0"/>
                      <a:pt x="8623300" y="0"/>
                    </a:cubicBezTo>
                    <a:moveTo>
                      <a:pt x="8407400" y="965200"/>
                    </a:moveTo>
                    <a:cubicBezTo>
                      <a:pt x="8407400" y="965200"/>
                      <a:pt x="8394700" y="952500"/>
                      <a:pt x="8394700" y="965200"/>
                    </a:cubicBezTo>
                    <a:lnTo>
                      <a:pt x="8242300" y="1320800"/>
                    </a:lnTo>
                    <a:cubicBezTo>
                      <a:pt x="8216900" y="1371600"/>
                      <a:pt x="8166100" y="1409700"/>
                      <a:pt x="8102600" y="1409700"/>
                    </a:cubicBezTo>
                    <a:lnTo>
                      <a:pt x="8039100" y="1409700"/>
                    </a:lnTo>
                    <a:cubicBezTo>
                      <a:pt x="8026400" y="1409700"/>
                      <a:pt x="8013700" y="1409700"/>
                      <a:pt x="8013700" y="1397000"/>
                    </a:cubicBezTo>
                    <a:cubicBezTo>
                      <a:pt x="8001000" y="1384300"/>
                      <a:pt x="8001000" y="1371600"/>
                      <a:pt x="8013700" y="1358900"/>
                    </a:cubicBezTo>
                    <a:lnTo>
                      <a:pt x="8204200" y="914400"/>
                    </a:lnTo>
                    <a:lnTo>
                      <a:pt x="8267700" y="736600"/>
                    </a:lnTo>
                    <a:cubicBezTo>
                      <a:pt x="8318500" y="635000"/>
                      <a:pt x="8420100" y="558800"/>
                      <a:pt x="8534400" y="558800"/>
                    </a:cubicBezTo>
                    <a:lnTo>
                      <a:pt x="8712200" y="558800"/>
                    </a:lnTo>
                    <a:cubicBezTo>
                      <a:pt x="8826500" y="558800"/>
                      <a:pt x="8928100" y="635000"/>
                      <a:pt x="8978900" y="736600"/>
                    </a:cubicBezTo>
                    <a:lnTo>
                      <a:pt x="9042400" y="914400"/>
                    </a:lnTo>
                    <a:lnTo>
                      <a:pt x="9232900" y="1358900"/>
                    </a:lnTo>
                    <a:cubicBezTo>
                      <a:pt x="9245600" y="1371600"/>
                      <a:pt x="9245600" y="1384300"/>
                      <a:pt x="9232900" y="1397000"/>
                    </a:cubicBezTo>
                    <a:cubicBezTo>
                      <a:pt x="9232900" y="1409700"/>
                      <a:pt x="9220200" y="1409700"/>
                      <a:pt x="9207500" y="1409700"/>
                    </a:cubicBezTo>
                    <a:lnTo>
                      <a:pt x="9144000" y="1409700"/>
                    </a:lnTo>
                    <a:cubicBezTo>
                      <a:pt x="9080500" y="1409700"/>
                      <a:pt x="9029700" y="1371600"/>
                      <a:pt x="9004300" y="1320800"/>
                    </a:cubicBezTo>
                    <a:lnTo>
                      <a:pt x="8851900" y="965200"/>
                    </a:lnTo>
                    <a:cubicBezTo>
                      <a:pt x="8851900" y="952500"/>
                      <a:pt x="8839200" y="965200"/>
                      <a:pt x="8839200" y="965200"/>
                    </a:cubicBezTo>
                    <a:lnTo>
                      <a:pt x="8902700" y="1409700"/>
                    </a:lnTo>
                    <a:lnTo>
                      <a:pt x="8978900" y="2222500"/>
                    </a:lnTo>
                    <a:cubicBezTo>
                      <a:pt x="8978900" y="2235200"/>
                      <a:pt x="8966200" y="2235200"/>
                      <a:pt x="8966200" y="2247900"/>
                    </a:cubicBezTo>
                    <a:cubicBezTo>
                      <a:pt x="8953500" y="2247900"/>
                      <a:pt x="8953500" y="2260600"/>
                      <a:pt x="8940800" y="2260600"/>
                    </a:cubicBezTo>
                    <a:lnTo>
                      <a:pt x="8890000" y="2260600"/>
                    </a:lnTo>
                    <a:cubicBezTo>
                      <a:pt x="8813800" y="2260600"/>
                      <a:pt x="8750300" y="2209800"/>
                      <a:pt x="8750300" y="2133600"/>
                    </a:cubicBezTo>
                    <a:lnTo>
                      <a:pt x="8636000" y="1447800"/>
                    </a:lnTo>
                    <a:cubicBezTo>
                      <a:pt x="8623300" y="1447800"/>
                      <a:pt x="8623300" y="1447800"/>
                      <a:pt x="8610600" y="1447800"/>
                    </a:cubicBezTo>
                    <a:lnTo>
                      <a:pt x="8496300" y="2133600"/>
                    </a:lnTo>
                    <a:cubicBezTo>
                      <a:pt x="8496300" y="2209800"/>
                      <a:pt x="8432800" y="2260600"/>
                      <a:pt x="8356600" y="2260600"/>
                    </a:cubicBezTo>
                    <a:lnTo>
                      <a:pt x="8305800" y="2260600"/>
                    </a:lnTo>
                    <a:cubicBezTo>
                      <a:pt x="8293100" y="2260600"/>
                      <a:pt x="8293100" y="2247900"/>
                      <a:pt x="8280400" y="2247900"/>
                    </a:cubicBezTo>
                    <a:cubicBezTo>
                      <a:pt x="8280400" y="2235200"/>
                      <a:pt x="8267700" y="2235200"/>
                      <a:pt x="8267700" y="2222500"/>
                    </a:cubicBezTo>
                    <a:lnTo>
                      <a:pt x="8343900" y="1409700"/>
                    </a:lnTo>
                    <a:lnTo>
                      <a:pt x="8407400" y="965200"/>
                    </a:lnTo>
                    <a:moveTo>
                      <a:pt x="9956800" y="0"/>
                    </a:moveTo>
                    <a:cubicBezTo>
                      <a:pt x="9842500" y="0"/>
                      <a:pt x="9740900" y="88900"/>
                      <a:pt x="9740900" y="215900"/>
                    </a:cubicBezTo>
                    <a:lnTo>
                      <a:pt x="9740900" y="279400"/>
                    </a:lnTo>
                    <a:cubicBezTo>
                      <a:pt x="9740900" y="393700"/>
                      <a:pt x="9842500" y="495300"/>
                      <a:pt x="9956800" y="495300"/>
                    </a:cubicBezTo>
                    <a:cubicBezTo>
                      <a:pt x="10071100" y="495300"/>
                      <a:pt x="10172700" y="393700"/>
                      <a:pt x="10172700" y="279400"/>
                    </a:cubicBezTo>
                    <a:lnTo>
                      <a:pt x="10172700" y="215900"/>
                    </a:lnTo>
                    <a:cubicBezTo>
                      <a:pt x="10172700" y="88900"/>
                      <a:pt x="10071100" y="0"/>
                      <a:pt x="9956800" y="0"/>
                    </a:cubicBezTo>
                    <a:moveTo>
                      <a:pt x="9740900" y="965200"/>
                    </a:moveTo>
                    <a:cubicBezTo>
                      <a:pt x="9740900" y="965200"/>
                      <a:pt x="9728200" y="952500"/>
                      <a:pt x="9728200" y="965200"/>
                    </a:cubicBezTo>
                    <a:lnTo>
                      <a:pt x="9575800" y="1320800"/>
                    </a:lnTo>
                    <a:cubicBezTo>
                      <a:pt x="9550400" y="1371600"/>
                      <a:pt x="9499600" y="1409700"/>
                      <a:pt x="9436100" y="1409700"/>
                    </a:cubicBezTo>
                    <a:lnTo>
                      <a:pt x="9372600" y="1409700"/>
                    </a:lnTo>
                    <a:cubicBezTo>
                      <a:pt x="9359900" y="1409700"/>
                      <a:pt x="9347200" y="1409700"/>
                      <a:pt x="9347200" y="1397000"/>
                    </a:cubicBezTo>
                    <a:cubicBezTo>
                      <a:pt x="9334500" y="1384300"/>
                      <a:pt x="9334500" y="1371600"/>
                      <a:pt x="9347200" y="1358900"/>
                    </a:cubicBezTo>
                    <a:lnTo>
                      <a:pt x="9537700" y="914400"/>
                    </a:lnTo>
                    <a:lnTo>
                      <a:pt x="9601200" y="736600"/>
                    </a:lnTo>
                    <a:cubicBezTo>
                      <a:pt x="9652000" y="635000"/>
                      <a:pt x="9753600" y="558800"/>
                      <a:pt x="9867900" y="558800"/>
                    </a:cubicBezTo>
                    <a:lnTo>
                      <a:pt x="10045700" y="558800"/>
                    </a:lnTo>
                    <a:cubicBezTo>
                      <a:pt x="10160000" y="558800"/>
                      <a:pt x="10261600" y="635000"/>
                      <a:pt x="10312400" y="736600"/>
                    </a:cubicBezTo>
                    <a:lnTo>
                      <a:pt x="10375900" y="914400"/>
                    </a:lnTo>
                    <a:lnTo>
                      <a:pt x="10566400" y="1358900"/>
                    </a:lnTo>
                    <a:cubicBezTo>
                      <a:pt x="10579100" y="1371600"/>
                      <a:pt x="10579100" y="1384300"/>
                      <a:pt x="10566400" y="1397000"/>
                    </a:cubicBezTo>
                    <a:cubicBezTo>
                      <a:pt x="10566400" y="1409700"/>
                      <a:pt x="10553700" y="1409700"/>
                      <a:pt x="10541000" y="1409700"/>
                    </a:cubicBezTo>
                    <a:lnTo>
                      <a:pt x="10477500" y="1409700"/>
                    </a:lnTo>
                    <a:cubicBezTo>
                      <a:pt x="10414000" y="1409700"/>
                      <a:pt x="10363200" y="1371600"/>
                      <a:pt x="10337800" y="1320800"/>
                    </a:cubicBezTo>
                    <a:lnTo>
                      <a:pt x="10185400" y="965200"/>
                    </a:lnTo>
                    <a:cubicBezTo>
                      <a:pt x="10185400" y="952500"/>
                      <a:pt x="10172700" y="965200"/>
                      <a:pt x="10172700" y="965200"/>
                    </a:cubicBezTo>
                    <a:lnTo>
                      <a:pt x="10236200" y="1409700"/>
                    </a:lnTo>
                    <a:lnTo>
                      <a:pt x="10312400" y="2222500"/>
                    </a:lnTo>
                    <a:cubicBezTo>
                      <a:pt x="10312400" y="2235200"/>
                      <a:pt x="10299700" y="2235200"/>
                      <a:pt x="10299700" y="2247900"/>
                    </a:cubicBezTo>
                    <a:cubicBezTo>
                      <a:pt x="10287000" y="2247900"/>
                      <a:pt x="10287000" y="2260600"/>
                      <a:pt x="10274300" y="2260600"/>
                    </a:cubicBezTo>
                    <a:lnTo>
                      <a:pt x="10223500" y="2260600"/>
                    </a:lnTo>
                    <a:cubicBezTo>
                      <a:pt x="10147300" y="2260600"/>
                      <a:pt x="10083800" y="2209800"/>
                      <a:pt x="10083800" y="2133600"/>
                    </a:cubicBezTo>
                    <a:lnTo>
                      <a:pt x="9969500" y="1447800"/>
                    </a:lnTo>
                    <a:cubicBezTo>
                      <a:pt x="9956800" y="1447800"/>
                      <a:pt x="9956800" y="1447800"/>
                      <a:pt x="9944100" y="1447800"/>
                    </a:cubicBezTo>
                    <a:lnTo>
                      <a:pt x="9829800" y="2133600"/>
                    </a:lnTo>
                    <a:cubicBezTo>
                      <a:pt x="9829800" y="2209800"/>
                      <a:pt x="9766300" y="2260600"/>
                      <a:pt x="9690100" y="2260600"/>
                    </a:cubicBezTo>
                    <a:lnTo>
                      <a:pt x="9639300" y="2260600"/>
                    </a:lnTo>
                    <a:cubicBezTo>
                      <a:pt x="9626600" y="2260600"/>
                      <a:pt x="9626600" y="2247900"/>
                      <a:pt x="9613900" y="2247900"/>
                    </a:cubicBezTo>
                    <a:cubicBezTo>
                      <a:pt x="9613900" y="2235200"/>
                      <a:pt x="9601200" y="2235200"/>
                      <a:pt x="9601200" y="2222500"/>
                    </a:cubicBezTo>
                    <a:lnTo>
                      <a:pt x="9677400" y="1409700"/>
                    </a:lnTo>
                    <a:lnTo>
                      <a:pt x="9740900" y="965200"/>
                    </a:lnTo>
                    <a:moveTo>
                      <a:pt x="11290300" y="0"/>
                    </a:moveTo>
                    <a:cubicBezTo>
                      <a:pt x="11176000" y="0"/>
                      <a:pt x="11074400" y="88900"/>
                      <a:pt x="11074400" y="215900"/>
                    </a:cubicBezTo>
                    <a:lnTo>
                      <a:pt x="11074400" y="279400"/>
                    </a:lnTo>
                    <a:cubicBezTo>
                      <a:pt x="11074400" y="393700"/>
                      <a:pt x="11176000" y="495300"/>
                      <a:pt x="11290300" y="495300"/>
                    </a:cubicBezTo>
                    <a:cubicBezTo>
                      <a:pt x="11404600" y="495300"/>
                      <a:pt x="11506200" y="393700"/>
                      <a:pt x="11506200" y="279400"/>
                    </a:cubicBezTo>
                    <a:lnTo>
                      <a:pt x="11506200" y="215900"/>
                    </a:lnTo>
                    <a:cubicBezTo>
                      <a:pt x="11506200" y="88900"/>
                      <a:pt x="11404600" y="0"/>
                      <a:pt x="11290300" y="0"/>
                    </a:cubicBezTo>
                    <a:moveTo>
                      <a:pt x="11074400" y="965200"/>
                    </a:moveTo>
                    <a:cubicBezTo>
                      <a:pt x="11074400" y="965200"/>
                      <a:pt x="11061700" y="952500"/>
                      <a:pt x="11061700" y="965200"/>
                    </a:cubicBezTo>
                    <a:lnTo>
                      <a:pt x="10909300" y="1320800"/>
                    </a:lnTo>
                    <a:cubicBezTo>
                      <a:pt x="10883900" y="1371600"/>
                      <a:pt x="10833100" y="1409700"/>
                      <a:pt x="10769600" y="1409700"/>
                    </a:cubicBezTo>
                    <a:lnTo>
                      <a:pt x="10706100" y="1409700"/>
                    </a:lnTo>
                    <a:cubicBezTo>
                      <a:pt x="10693400" y="1409700"/>
                      <a:pt x="10680700" y="1409700"/>
                      <a:pt x="10680700" y="1397000"/>
                    </a:cubicBezTo>
                    <a:cubicBezTo>
                      <a:pt x="10668000" y="1384300"/>
                      <a:pt x="10668000" y="1371600"/>
                      <a:pt x="10680700" y="1358900"/>
                    </a:cubicBezTo>
                    <a:lnTo>
                      <a:pt x="10871200" y="914400"/>
                    </a:lnTo>
                    <a:lnTo>
                      <a:pt x="10934700" y="736600"/>
                    </a:lnTo>
                    <a:cubicBezTo>
                      <a:pt x="10985500" y="635000"/>
                      <a:pt x="11087100" y="558800"/>
                      <a:pt x="11201400" y="558800"/>
                    </a:cubicBezTo>
                    <a:lnTo>
                      <a:pt x="11379200" y="558800"/>
                    </a:lnTo>
                    <a:cubicBezTo>
                      <a:pt x="11493500" y="558800"/>
                      <a:pt x="11595100" y="635000"/>
                      <a:pt x="11645900" y="736600"/>
                    </a:cubicBezTo>
                    <a:lnTo>
                      <a:pt x="11709400" y="914400"/>
                    </a:lnTo>
                    <a:lnTo>
                      <a:pt x="11899900" y="1358900"/>
                    </a:lnTo>
                    <a:cubicBezTo>
                      <a:pt x="11912600" y="1371600"/>
                      <a:pt x="11912600" y="1384300"/>
                      <a:pt x="11899900" y="1397000"/>
                    </a:cubicBezTo>
                    <a:cubicBezTo>
                      <a:pt x="11899900" y="1409700"/>
                      <a:pt x="11887200" y="1409700"/>
                      <a:pt x="11874500" y="1409700"/>
                    </a:cubicBezTo>
                    <a:lnTo>
                      <a:pt x="11811000" y="1409700"/>
                    </a:lnTo>
                    <a:cubicBezTo>
                      <a:pt x="11747500" y="1409700"/>
                      <a:pt x="11696700" y="1371600"/>
                      <a:pt x="11671300" y="1320800"/>
                    </a:cubicBezTo>
                    <a:lnTo>
                      <a:pt x="11518900" y="965200"/>
                    </a:lnTo>
                    <a:cubicBezTo>
                      <a:pt x="11518900" y="952500"/>
                      <a:pt x="11506200" y="965200"/>
                      <a:pt x="11506200" y="965200"/>
                    </a:cubicBezTo>
                    <a:lnTo>
                      <a:pt x="11569700" y="1409700"/>
                    </a:lnTo>
                    <a:lnTo>
                      <a:pt x="11645900" y="2222500"/>
                    </a:lnTo>
                    <a:cubicBezTo>
                      <a:pt x="11645900" y="2235200"/>
                      <a:pt x="11633200" y="2235200"/>
                      <a:pt x="11633200" y="2247900"/>
                    </a:cubicBezTo>
                    <a:cubicBezTo>
                      <a:pt x="11620500" y="2247900"/>
                      <a:pt x="11620500" y="2260600"/>
                      <a:pt x="11607800" y="2260600"/>
                    </a:cubicBezTo>
                    <a:lnTo>
                      <a:pt x="11557000" y="2260600"/>
                    </a:lnTo>
                    <a:cubicBezTo>
                      <a:pt x="11480800" y="2260600"/>
                      <a:pt x="11417300" y="2209800"/>
                      <a:pt x="11417300" y="2133600"/>
                    </a:cubicBezTo>
                    <a:lnTo>
                      <a:pt x="11303000" y="1447800"/>
                    </a:lnTo>
                    <a:cubicBezTo>
                      <a:pt x="11290300" y="1447800"/>
                      <a:pt x="11290300" y="1447800"/>
                      <a:pt x="11277600" y="1447800"/>
                    </a:cubicBezTo>
                    <a:lnTo>
                      <a:pt x="11163300" y="2133600"/>
                    </a:lnTo>
                    <a:cubicBezTo>
                      <a:pt x="11163300" y="2209800"/>
                      <a:pt x="11099800" y="2260600"/>
                      <a:pt x="11023600" y="2260600"/>
                    </a:cubicBezTo>
                    <a:lnTo>
                      <a:pt x="10972800" y="2260600"/>
                    </a:lnTo>
                    <a:cubicBezTo>
                      <a:pt x="10960100" y="2260600"/>
                      <a:pt x="10960100" y="2247900"/>
                      <a:pt x="10947400" y="2247900"/>
                    </a:cubicBezTo>
                    <a:cubicBezTo>
                      <a:pt x="10947400" y="2235200"/>
                      <a:pt x="10934700" y="2235200"/>
                      <a:pt x="10934700" y="2222500"/>
                    </a:cubicBezTo>
                    <a:lnTo>
                      <a:pt x="11010900" y="1409700"/>
                    </a:lnTo>
                    <a:lnTo>
                      <a:pt x="11074400" y="965200"/>
                    </a:lnTo>
                  </a:path>
                </a:pathLst>
              </a:custGeom>
              <a:solidFill>
                <a:srgbClr val="91CFC7"/>
              </a:solidFill>
            </p:spPr>
          </p:sp>
        </p:grpSp>
      </p:grpSp>
      <p:grpSp>
        <p:nvGrpSpPr>
          <p:cNvPr id="17" name="Group 17"/>
          <p:cNvGrpSpPr/>
          <p:nvPr/>
        </p:nvGrpSpPr>
        <p:grpSpPr>
          <a:xfrm>
            <a:off x="9707788" y="6902497"/>
            <a:ext cx="7027845" cy="1195593"/>
            <a:chOff x="0" y="0"/>
            <a:chExt cx="9370460" cy="1594124"/>
          </a:xfrm>
        </p:grpSpPr>
        <p:grpSp>
          <p:nvGrpSpPr>
            <p:cNvPr id="18" name="Group 18"/>
            <p:cNvGrpSpPr>
              <a:grpSpLocks noChangeAspect="1"/>
            </p:cNvGrpSpPr>
            <p:nvPr/>
          </p:nvGrpSpPr>
          <p:grpSpPr>
            <a:xfrm>
              <a:off x="0" y="0"/>
              <a:ext cx="9370460" cy="1594124"/>
              <a:chOff x="0" y="0"/>
              <a:chExt cx="13271500" cy="2257778"/>
            </a:xfrm>
          </p:grpSpPr>
          <p:sp>
            <p:nvSpPr>
              <p:cNvPr id="19" name="Freeform 19"/>
              <p:cNvSpPr/>
              <p:nvPr/>
            </p:nvSpPr>
            <p:spPr>
              <a:xfrm>
                <a:off x="12700" y="0"/>
                <a:ext cx="1244600" cy="2260600"/>
              </a:xfrm>
              <a:custGeom>
                <a:avLst/>
                <a:gdLst/>
                <a:ahLst/>
                <a:cxnLst/>
                <a:rect l="l" t="t" r="r" b="b"/>
                <a:pathLst>
                  <a:path w="1244600" h="2260600">
                    <a:moveTo>
                      <a:pt x="622300" y="0"/>
                    </a:moveTo>
                    <a:cubicBezTo>
                      <a:pt x="508000" y="0"/>
                      <a:pt x="406400" y="88900"/>
                      <a:pt x="406400" y="215900"/>
                    </a:cubicBezTo>
                    <a:lnTo>
                      <a:pt x="406400" y="279400"/>
                    </a:lnTo>
                    <a:cubicBezTo>
                      <a:pt x="406400" y="393700"/>
                      <a:pt x="508000" y="495300"/>
                      <a:pt x="622300" y="495300"/>
                    </a:cubicBezTo>
                    <a:cubicBezTo>
                      <a:pt x="736600" y="495300"/>
                      <a:pt x="838200" y="393700"/>
                      <a:pt x="838200" y="279400"/>
                    </a:cubicBezTo>
                    <a:lnTo>
                      <a:pt x="838200" y="215900"/>
                    </a:lnTo>
                    <a:cubicBezTo>
                      <a:pt x="838200" y="88900"/>
                      <a:pt x="736600" y="0"/>
                      <a:pt x="622300" y="0"/>
                    </a:cubicBezTo>
                    <a:moveTo>
                      <a:pt x="406400" y="965200"/>
                    </a:moveTo>
                    <a:cubicBezTo>
                      <a:pt x="406400" y="965200"/>
                      <a:pt x="393700" y="952500"/>
                      <a:pt x="393700" y="965200"/>
                    </a:cubicBezTo>
                    <a:lnTo>
                      <a:pt x="241300" y="1320800"/>
                    </a:lnTo>
                    <a:cubicBezTo>
                      <a:pt x="215900" y="1371600"/>
                      <a:pt x="165100" y="1409700"/>
                      <a:pt x="101600" y="1409700"/>
                    </a:cubicBezTo>
                    <a:lnTo>
                      <a:pt x="38100" y="1409700"/>
                    </a:lnTo>
                    <a:cubicBezTo>
                      <a:pt x="25400" y="1409700"/>
                      <a:pt x="12700" y="1409700"/>
                      <a:pt x="12700" y="1397000"/>
                    </a:cubicBezTo>
                    <a:cubicBezTo>
                      <a:pt x="0" y="1384300"/>
                      <a:pt x="0" y="1371600"/>
                      <a:pt x="12700" y="1358900"/>
                    </a:cubicBezTo>
                    <a:lnTo>
                      <a:pt x="203200" y="914400"/>
                    </a:lnTo>
                    <a:lnTo>
                      <a:pt x="266700" y="736600"/>
                    </a:lnTo>
                    <a:cubicBezTo>
                      <a:pt x="317500" y="635000"/>
                      <a:pt x="419100" y="558800"/>
                      <a:pt x="533400" y="558800"/>
                    </a:cubicBezTo>
                    <a:lnTo>
                      <a:pt x="711200" y="558800"/>
                    </a:lnTo>
                    <a:cubicBezTo>
                      <a:pt x="825500" y="558800"/>
                      <a:pt x="927100" y="635000"/>
                      <a:pt x="977900" y="736600"/>
                    </a:cubicBezTo>
                    <a:lnTo>
                      <a:pt x="1041400" y="914400"/>
                    </a:lnTo>
                    <a:lnTo>
                      <a:pt x="1231900" y="1358900"/>
                    </a:lnTo>
                    <a:cubicBezTo>
                      <a:pt x="1244600" y="1371600"/>
                      <a:pt x="1244600" y="1384300"/>
                      <a:pt x="1231900" y="1397000"/>
                    </a:cubicBezTo>
                    <a:cubicBezTo>
                      <a:pt x="1231900" y="1409700"/>
                      <a:pt x="1219200" y="1409700"/>
                      <a:pt x="1206500" y="1409700"/>
                    </a:cubicBezTo>
                    <a:lnTo>
                      <a:pt x="1143000" y="1409700"/>
                    </a:lnTo>
                    <a:cubicBezTo>
                      <a:pt x="1079500" y="1409700"/>
                      <a:pt x="1028700" y="1371600"/>
                      <a:pt x="1003300" y="1320800"/>
                    </a:cubicBezTo>
                    <a:lnTo>
                      <a:pt x="850900" y="965200"/>
                    </a:lnTo>
                    <a:cubicBezTo>
                      <a:pt x="850900" y="952500"/>
                      <a:pt x="838200" y="965200"/>
                      <a:pt x="838200" y="965200"/>
                    </a:cubicBezTo>
                    <a:lnTo>
                      <a:pt x="901700" y="1409700"/>
                    </a:lnTo>
                    <a:lnTo>
                      <a:pt x="977900" y="2222500"/>
                    </a:lnTo>
                    <a:cubicBezTo>
                      <a:pt x="977900" y="2235200"/>
                      <a:pt x="965200" y="2235200"/>
                      <a:pt x="965200" y="2247900"/>
                    </a:cubicBezTo>
                    <a:cubicBezTo>
                      <a:pt x="952500" y="2247900"/>
                      <a:pt x="952500" y="2260600"/>
                      <a:pt x="939800" y="2260600"/>
                    </a:cubicBezTo>
                    <a:lnTo>
                      <a:pt x="889000" y="2260600"/>
                    </a:lnTo>
                    <a:cubicBezTo>
                      <a:pt x="812800" y="2260600"/>
                      <a:pt x="749300" y="2209800"/>
                      <a:pt x="749300" y="2133600"/>
                    </a:cubicBezTo>
                    <a:lnTo>
                      <a:pt x="635000" y="1447800"/>
                    </a:lnTo>
                    <a:cubicBezTo>
                      <a:pt x="622300" y="1447800"/>
                      <a:pt x="622300" y="1447800"/>
                      <a:pt x="609600" y="1447800"/>
                    </a:cubicBezTo>
                    <a:lnTo>
                      <a:pt x="495300" y="2133600"/>
                    </a:lnTo>
                    <a:cubicBezTo>
                      <a:pt x="495300" y="2209800"/>
                      <a:pt x="431800" y="2260600"/>
                      <a:pt x="355600" y="2260600"/>
                    </a:cubicBezTo>
                    <a:lnTo>
                      <a:pt x="304800" y="2260600"/>
                    </a:lnTo>
                    <a:cubicBezTo>
                      <a:pt x="292100" y="2260600"/>
                      <a:pt x="292100" y="2247900"/>
                      <a:pt x="279400" y="2247900"/>
                    </a:cubicBezTo>
                    <a:cubicBezTo>
                      <a:pt x="279400" y="2235200"/>
                      <a:pt x="266700" y="2235200"/>
                      <a:pt x="266700" y="2222500"/>
                    </a:cubicBezTo>
                    <a:lnTo>
                      <a:pt x="342900" y="1409700"/>
                    </a:lnTo>
                    <a:lnTo>
                      <a:pt x="406400" y="965200"/>
                    </a:lnTo>
                  </a:path>
                </a:pathLst>
              </a:custGeom>
              <a:solidFill>
                <a:srgbClr val="EFB8AB"/>
              </a:solidFill>
            </p:spPr>
          </p:sp>
          <p:sp>
            <p:nvSpPr>
              <p:cNvPr id="20" name="Freeform 20"/>
              <p:cNvSpPr/>
              <p:nvPr/>
            </p:nvSpPr>
            <p:spPr>
              <a:xfrm>
                <a:off x="1346200" y="0"/>
                <a:ext cx="11912600" cy="2260600"/>
              </a:xfrm>
              <a:custGeom>
                <a:avLst/>
                <a:gdLst/>
                <a:ahLst/>
                <a:cxnLst/>
                <a:rect l="l" t="t" r="r" b="b"/>
                <a:pathLst>
                  <a:path w="11912600" h="2260600">
                    <a:moveTo>
                      <a:pt x="622300" y="0"/>
                    </a:moveTo>
                    <a:cubicBezTo>
                      <a:pt x="508000" y="0"/>
                      <a:pt x="406400" y="88900"/>
                      <a:pt x="406400" y="215900"/>
                    </a:cubicBezTo>
                    <a:lnTo>
                      <a:pt x="406400" y="279400"/>
                    </a:lnTo>
                    <a:cubicBezTo>
                      <a:pt x="406400" y="393700"/>
                      <a:pt x="508000" y="495300"/>
                      <a:pt x="622300" y="495300"/>
                    </a:cubicBezTo>
                    <a:cubicBezTo>
                      <a:pt x="736600" y="495300"/>
                      <a:pt x="838200" y="393700"/>
                      <a:pt x="838200" y="279400"/>
                    </a:cubicBezTo>
                    <a:lnTo>
                      <a:pt x="838200" y="215900"/>
                    </a:lnTo>
                    <a:cubicBezTo>
                      <a:pt x="838200" y="88900"/>
                      <a:pt x="736600" y="0"/>
                      <a:pt x="622300" y="0"/>
                    </a:cubicBezTo>
                    <a:moveTo>
                      <a:pt x="406400" y="965200"/>
                    </a:moveTo>
                    <a:cubicBezTo>
                      <a:pt x="406400" y="965200"/>
                      <a:pt x="393700" y="952500"/>
                      <a:pt x="393700" y="965200"/>
                    </a:cubicBezTo>
                    <a:lnTo>
                      <a:pt x="241300" y="1320800"/>
                    </a:lnTo>
                    <a:cubicBezTo>
                      <a:pt x="215900" y="1371600"/>
                      <a:pt x="165100" y="1409700"/>
                      <a:pt x="101600" y="1409700"/>
                    </a:cubicBezTo>
                    <a:lnTo>
                      <a:pt x="38100" y="1409700"/>
                    </a:lnTo>
                    <a:cubicBezTo>
                      <a:pt x="25400" y="1409700"/>
                      <a:pt x="12700" y="1409700"/>
                      <a:pt x="12700" y="1397000"/>
                    </a:cubicBezTo>
                    <a:cubicBezTo>
                      <a:pt x="0" y="1384300"/>
                      <a:pt x="0" y="1371600"/>
                      <a:pt x="12700" y="1358900"/>
                    </a:cubicBezTo>
                    <a:lnTo>
                      <a:pt x="203200" y="914400"/>
                    </a:lnTo>
                    <a:lnTo>
                      <a:pt x="266700" y="736600"/>
                    </a:lnTo>
                    <a:cubicBezTo>
                      <a:pt x="317500" y="635000"/>
                      <a:pt x="419100" y="558800"/>
                      <a:pt x="533400" y="558800"/>
                    </a:cubicBezTo>
                    <a:lnTo>
                      <a:pt x="711200" y="558800"/>
                    </a:lnTo>
                    <a:cubicBezTo>
                      <a:pt x="825500" y="558800"/>
                      <a:pt x="927100" y="635000"/>
                      <a:pt x="977900" y="736600"/>
                    </a:cubicBezTo>
                    <a:lnTo>
                      <a:pt x="1041400" y="914400"/>
                    </a:lnTo>
                    <a:lnTo>
                      <a:pt x="1231900" y="1358900"/>
                    </a:lnTo>
                    <a:cubicBezTo>
                      <a:pt x="1244600" y="1371600"/>
                      <a:pt x="1244600" y="1384300"/>
                      <a:pt x="1231900" y="1397000"/>
                    </a:cubicBezTo>
                    <a:cubicBezTo>
                      <a:pt x="1231900" y="1409700"/>
                      <a:pt x="1219200" y="1409700"/>
                      <a:pt x="1206500" y="1409700"/>
                    </a:cubicBezTo>
                    <a:lnTo>
                      <a:pt x="1143000" y="1409700"/>
                    </a:lnTo>
                    <a:cubicBezTo>
                      <a:pt x="1079500" y="1409700"/>
                      <a:pt x="1028700" y="1371600"/>
                      <a:pt x="1003300" y="1320800"/>
                    </a:cubicBezTo>
                    <a:lnTo>
                      <a:pt x="850900" y="965200"/>
                    </a:lnTo>
                    <a:cubicBezTo>
                      <a:pt x="850900" y="952500"/>
                      <a:pt x="838200" y="965200"/>
                      <a:pt x="838200" y="965200"/>
                    </a:cubicBezTo>
                    <a:lnTo>
                      <a:pt x="901700" y="1409700"/>
                    </a:lnTo>
                    <a:lnTo>
                      <a:pt x="977900" y="2222500"/>
                    </a:lnTo>
                    <a:cubicBezTo>
                      <a:pt x="977900" y="2235200"/>
                      <a:pt x="965200" y="2235200"/>
                      <a:pt x="965200" y="2247900"/>
                    </a:cubicBezTo>
                    <a:cubicBezTo>
                      <a:pt x="952500" y="2247900"/>
                      <a:pt x="952500" y="2260600"/>
                      <a:pt x="939800" y="2260600"/>
                    </a:cubicBezTo>
                    <a:lnTo>
                      <a:pt x="889000" y="2260600"/>
                    </a:lnTo>
                    <a:cubicBezTo>
                      <a:pt x="812800" y="2260600"/>
                      <a:pt x="749300" y="2209800"/>
                      <a:pt x="749300" y="2133600"/>
                    </a:cubicBezTo>
                    <a:lnTo>
                      <a:pt x="635000" y="1447800"/>
                    </a:lnTo>
                    <a:cubicBezTo>
                      <a:pt x="622300" y="1447800"/>
                      <a:pt x="622300" y="1447800"/>
                      <a:pt x="609600" y="1447800"/>
                    </a:cubicBezTo>
                    <a:lnTo>
                      <a:pt x="495300" y="2133600"/>
                    </a:lnTo>
                    <a:cubicBezTo>
                      <a:pt x="495300" y="2209800"/>
                      <a:pt x="431800" y="2260600"/>
                      <a:pt x="355600" y="2260600"/>
                    </a:cubicBezTo>
                    <a:lnTo>
                      <a:pt x="304800" y="2260600"/>
                    </a:lnTo>
                    <a:cubicBezTo>
                      <a:pt x="292100" y="2260600"/>
                      <a:pt x="292100" y="2247900"/>
                      <a:pt x="279400" y="2247900"/>
                    </a:cubicBezTo>
                    <a:cubicBezTo>
                      <a:pt x="279400" y="2235200"/>
                      <a:pt x="266700" y="2235200"/>
                      <a:pt x="266700" y="2222500"/>
                    </a:cubicBezTo>
                    <a:lnTo>
                      <a:pt x="342900" y="1409700"/>
                    </a:lnTo>
                    <a:lnTo>
                      <a:pt x="406400" y="965200"/>
                    </a:lnTo>
                    <a:moveTo>
                      <a:pt x="1955800" y="0"/>
                    </a:moveTo>
                    <a:cubicBezTo>
                      <a:pt x="1841500" y="0"/>
                      <a:pt x="1739900" y="88900"/>
                      <a:pt x="1739900" y="215900"/>
                    </a:cubicBezTo>
                    <a:lnTo>
                      <a:pt x="1739900" y="279400"/>
                    </a:lnTo>
                    <a:cubicBezTo>
                      <a:pt x="1739900" y="393700"/>
                      <a:pt x="1841500" y="495300"/>
                      <a:pt x="1955800" y="495300"/>
                    </a:cubicBezTo>
                    <a:cubicBezTo>
                      <a:pt x="2070100" y="495300"/>
                      <a:pt x="2171700" y="393700"/>
                      <a:pt x="2171700" y="279400"/>
                    </a:cubicBezTo>
                    <a:lnTo>
                      <a:pt x="2171700" y="215900"/>
                    </a:lnTo>
                    <a:cubicBezTo>
                      <a:pt x="2171700" y="88900"/>
                      <a:pt x="2070100" y="0"/>
                      <a:pt x="1955800" y="0"/>
                    </a:cubicBezTo>
                    <a:moveTo>
                      <a:pt x="1739900" y="965200"/>
                    </a:moveTo>
                    <a:cubicBezTo>
                      <a:pt x="1739900" y="965200"/>
                      <a:pt x="1727200" y="952500"/>
                      <a:pt x="1727200" y="965200"/>
                    </a:cubicBezTo>
                    <a:lnTo>
                      <a:pt x="1574800" y="1320800"/>
                    </a:lnTo>
                    <a:cubicBezTo>
                      <a:pt x="1549400" y="1371600"/>
                      <a:pt x="1498600" y="1409700"/>
                      <a:pt x="1435100" y="1409700"/>
                    </a:cubicBezTo>
                    <a:lnTo>
                      <a:pt x="1371600" y="1409700"/>
                    </a:lnTo>
                    <a:cubicBezTo>
                      <a:pt x="1358900" y="1409700"/>
                      <a:pt x="1346200" y="1409700"/>
                      <a:pt x="1346200" y="1397000"/>
                    </a:cubicBezTo>
                    <a:cubicBezTo>
                      <a:pt x="1333500" y="1384300"/>
                      <a:pt x="1333500" y="1371600"/>
                      <a:pt x="1346200" y="1358900"/>
                    </a:cubicBezTo>
                    <a:lnTo>
                      <a:pt x="1536700" y="914400"/>
                    </a:lnTo>
                    <a:lnTo>
                      <a:pt x="1600200" y="736600"/>
                    </a:lnTo>
                    <a:cubicBezTo>
                      <a:pt x="1651000" y="635000"/>
                      <a:pt x="1752600" y="558800"/>
                      <a:pt x="1866900" y="558800"/>
                    </a:cubicBezTo>
                    <a:lnTo>
                      <a:pt x="2044700" y="558800"/>
                    </a:lnTo>
                    <a:cubicBezTo>
                      <a:pt x="2159000" y="558800"/>
                      <a:pt x="2260600" y="635000"/>
                      <a:pt x="2311400" y="736600"/>
                    </a:cubicBezTo>
                    <a:lnTo>
                      <a:pt x="2374900" y="914400"/>
                    </a:lnTo>
                    <a:lnTo>
                      <a:pt x="2565400" y="1358900"/>
                    </a:lnTo>
                    <a:cubicBezTo>
                      <a:pt x="2578100" y="1371600"/>
                      <a:pt x="2578100" y="1384300"/>
                      <a:pt x="2565400" y="1397000"/>
                    </a:cubicBezTo>
                    <a:cubicBezTo>
                      <a:pt x="2565400" y="1409700"/>
                      <a:pt x="2552700" y="1409700"/>
                      <a:pt x="2540000" y="1409700"/>
                    </a:cubicBezTo>
                    <a:lnTo>
                      <a:pt x="2476500" y="1409700"/>
                    </a:lnTo>
                    <a:cubicBezTo>
                      <a:pt x="2413000" y="1409700"/>
                      <a:pt x="2362200" y="1371600"/>
                      <a:pt x="2336800" y="1320800"/>
                    </a:cubicBezTo>
                    <a:lnTo>
                      <a:pt x="2184400" y="965200"/>
                    </a:lnTo>
                    <a:cubicBezTo>
                      <a:pt x="2184400" y="952500"/>
                      <a:pt x="2171700" y="965200"/>
                      <a:pt x="2171700" y="965200"/>
                    </a:cubicBezTo>
                    <a:lnTo>
                      <a:pt x="2235200" y="1409700"/>
                    </a:lnTo>
                    <a:lnTo>
                      <a:pt x="2311400" y="2222500"/>
                    </a:lnTo>
                    <a:cubicBezTo>
                      <a:pt x="2311400" y="2235200"/>
                      <a:pt x="2298700" y="2235200"/>
                      <a:pt x="2298700" y="2247900"/>
                    </a:cubicBezTo>
                    <a:cubicBezTo>
                      <a:pt x="2286000" y="2247900"/>
                      <a:pt x="2286000" y="2260600"/>
                      <a:pt x="2273300" y="2260600"/>
                    </a:cubicBezTo>
                    <a:lnTo>
                      <a:pt x="2222500" y="2260600"/>
                    </a:lnTo>
                    <a:cubicBezTo>
                      <a:pt x="2146300" y="2260600"/>
                      <a:pt x="2082800" y="2209800"/>
                      <a:pt x="2082800" y="2133600"/>
                    </a:cubicBezTo>
                    <a:lnTo>
                      <a:pt x="1968500" y="1447800"/>
                    </a:lnTo>
                    <a:cubicBezTo>
                      <a:pt x="1955800" y="1447800"/>
                      <a:pt x="1955800" y="1447800"/>
                      <a:pt x="1943100" y="1447800"/>
                    </a:cubicBezTo>
                    <a:lnTo>
                      <a:pt x="1828800" y="2133600"/>
                    </a:lnTo>
                    <a:cubicBezTo>
                      <a:pt x="1828800" y="2209800"/>
                      <a:pt x="1765300" y="2260600"/>
                      <a:pt x="1689100" y="2260600"/>
                    </a:cubicBezTo>
                    <a:lnTo>
                      <a:pt x="1638300" y="2260600"/>
                    </a:lnTo>
                    <a:cubicBezTo>
                      <a:pt x="1625600" y="2260600"/>
                      <a:pt x="1625600" y="2247900"/>
                      <a:pt x="1612900" y="2247900"/>
                    </a:cubicBezTo>
                    <a:cubicBezTo>
                      <a:pt x="1612900" y="2235200"/>
                      <a:pt x="1600200" y="2235200"/>
                      <a:pt x="1600200" y="2222500"/>
                    </a:cubicBezTo>
                    <a:lnTo>
                      <a:pt x="1676400" y="1409700"/>
                    </a:lnTo>
                    <a:lnTo>
                      <a:pt x="1739900" y="965200"/>
                    </a:lnTo>
                    <a:moveTo>
                      <a:pt x="3289300" y="0"/>
                    </a:moveTo>
                    <a:cubicBezTo>
                      <a:pt x="3175000" y="0"/>
                      <a:pt x="3073400" y="88900"/>
                      <a:pt x="3073400" y="215900"/>
                    </a:cubicBezTo>
                    <a:lnTo>
                      <a:pt x="3073400" y="279400"/>
                    </a:lnTo>
                    <a:cubicBezTo>
                      <a:pt x="3073400" y="393700"/>
                      <a:pt x="3175000" y="495300"/>
                      <a:pt x="3289300" y="495300"/>
                    </a:cubicBezTo>
                    <a:cubicBezTo>
                      <a:pt x="3403600" y="495300"/>
                      <a:pt x="3505200" y="393700"/>
                      <a:pt x="3505200" y="279400"/>
                    </a:cubicBezTo>
                    <a:lnTo>
                      <a:pt x="3505200" y="215900"/>
                    </a:lnTo>
                    <a:cubicBezTo>
                      <a:pt x="3505200" y="88900"/>
                      <a:pt x="3403600" y="0"/>
                      <a:pt x="3289300" y="0"/>
                    </a:cubicBezTo>
                    <a:moveTo>
                      <a:pt x="3073400" y="965200"/>
                    </a:moveTo>
                    <a:cubicBezTo>
                      <a:pt x="3073400" y="965200"/>
                      <a:pt x="3060700" y="952500"/>
                      <a:pt x="3060700" y="965200"/>
                    </a:cubicBezTo>
                    <a:lnTo>
                      <a:pt x="2908300" y="1320800"/>
                    </a:lnTo>
                    <a:cubicBezTo>
                      <a:pt x="2882900" y="1371600"/>
                      <a:pt x="2832100" y="1409700"/>
                      <a:pt x="2768600" y="1409700"/>
                    </a:cubicBezTo>
                    <a:lnTo>
                      <a:pt x="2705100" y="1409700"/>
                    </a:lnTo>
                    <a:cubicBezTo>
                      <a:pt x="2692400" y="1409700"/>
                      <a:pt x="2679700" y="1409700"/>
                      <a:pt x="2679700" y="1397000"/>
                    </a:cubicBezTo>
                    <a:cubicBezTo>
                      <a:pt x="2667000" y="1384300"/>
                      <a:pt x="2667000" y="1371600"/>
                      <a:pt x="2679700" y="1358900"/>
                    </a:cubicBezTo>
                    <a:lnTo>
                      <a:pt x="2870200" y="914400"/>
                    </a:lnTo>
                    <a:lnTo>
                      <a:pt x="2933700" y="736600"/>
                    </a:lnTo>
                    <a:cubicBezTo>
                      <a:pt x="2984500" y="635000"/>
                      <a:pt x="3086100" y="558800"/>
                      <a:pt x="3200400" y="558800"/>
                    </a:cubicBezTo>
                    <a:lnTo>
                      <a:pt x="3378200" y="558800"/>
                    </a:lnTo>
                    <a:cubicBezTo>
                      <a:pt x="3492500" y="558800"/>
                      <a:pt x="3594100" y="635000"/>
                      <a:pt x="3644900" y="736600"/>
                    </a:cubicBezTo>
                    <a:lnTo>
                      <a:pt x="3708400" y="914400"/>
                    </a:lnTo>
                    <a:lnTo>
                      <a:pt x="3898900" y="1358900"/>
                    </a:lnTo>
                    <a:cubicBezTo>
                      <a:pt x="3911600" y="1371600"/>
                      <a:pt x="3911600" y="1384300"/>
                      <a:pt x="3898900" y="1397000"/>
                    </a:cubicBezTo>
                    <a:cubicBezTo>
                      <a:pt x="3898900" y="1409700"/>
                      <a:pt x="3886200" y="1409700"/>
                      <a:pt x="3873500" y="1409700"/>
                    </a:cubicBezTo>
                    <a:lnTo>
                      <a:pt x="3810000" y="1409700"/>
                    </a:lnTo>
                    <a:cubicBezTo>
                      <a:pt x="3746500" y="1409700"/>
                      <a:pt x="3695700" y="1371600"/>
                      <a:pt x="3670300" y="1320800"/>
                    </a:cubicBezTo>
                    <a:lnTo>
                      <a:pt x="3517900" y="965200"/>
                    </a:lnTo>
                    <a:cubicBezTo>
                      <a:pt x="3517900" y="952500"/>
                      <a:pt x="3505200" y="965200"/>
                      <a:pt x="3505200" y="965200"/>
                    </a:cubicBezTo>
                    <a:lnTo>
                      <a:pt x="3568700" y="1409700"/>
                    </a:lnTo>
                    <a:lnTo>
                      <a:pt x="3644900" y="2222500"/>
                    </a:lnTo>
                    <a:cubicBezTo>
                      <a:pt x="3644900" y="2235200"/>
                      <a:pt x="3632200" y="2235200"/>
                      <a:pt x="3632200" y="2247900"/>
                    </a:cubicBezTo>
                    <a:cubicBezTo>
                      <a:pt x="3619500" y="2247900"/>
                      <a:pt x="3619500" y="2260600"/>
                      <a:pt x="3606800" y="2260600"/>
                    </a:cubicBezTo>
                    <a:lnTo>
                      <a:pt x="3556000" y="2260600"/>
                    </a:lnTo>
                    <a:cubicBezTo>
                      <a:pt x="3479800" y="2260600"/>
                      <a:pt x="3416300" y="2209800"/>
                      <a:pt x="3416300" y="2133600"/>
                    </a:cubicBezTo>
                    <a:lnTo>
                      <a:pt x="3302000" y="1447800"/>
                    </a:lnTo>
                    <a:cubicBezTo>
                      <a:pt x="3289300" y="1447800"/>
                      <a:pt x="3289300" y="1447800"/>
                      <a:pt x="3276600" y="1447800"/>
                    </a:cubicBezTo>
                    <a:lnTo>
                      <a:pt x="3162300" y="2133600"/>
                    </a:lnTo>
                    <a:cubicBezTo>
                      <a:pt x="3162300" y="2209800"/>
                      <a:pt x="3098800" y="2260600"/>
                      <a:pt x="3022600" y="2260600"/>
                    </a:cubicBezTo>
                    <a:lnTo>
                      <a:pt x="2971800" y="2260600"/>
                    </a:lnTo>
                    <a:cubicBezTo>
                      <a:pt x="2959100" y="2260600"/>
                      <a:pt x="2959100" y="2247900"/>
                      <a:pt x="2946400" y="2247900"/>
                    </a:cubicBezTo>
                    <a:cubicBezTo>
                      <a:pt x="2946400" y="2235200"/>
                      <a:pt x="2933700" y="2235200"/>
                      <a:pt x="2933700" y="2222500"/>
                    </a:cubicBezTo>
                    <a:lnTo>
                      <a:pt x="3009900" y="1409700"/>
                    </a:lnTo>
                    <a:lnTo>
                      <a:pt x="3073400" y="965200"/>
                    </a:lnTo>
                    <a:moveTo>
                      <a:pt x="4622800" y="0"/>
                    </a:moveTo>
                    <a:cubicBezTo>
                      <a:pt x="4508500" y="0"/>
                      <a:pt x="4406900" y="88900"/>
                      <a:pt x="4406900" y="215900"/>
                    </a:cubicBezTo>
                    <a:lnTo>
                      <a:pt x="4406900" y="279400"/>
                    </a:lnTo>
                    <a:cubicBezTo>
                      <a:pt x="4406900" y="393700"/>
                      <a:pt x="4508500" y="495300"/>
                      <a:pt x="4622800" y="495300"/>
                    </a:cubicBezTo>
                    <a:cubicBezTo>
                      <a:pt x="4737100" y="495300"/>
                      <a:pt x="4838700" y="393700"/>
                      <a:pt x="4838700" y="279400"/>
                    </a:cubicBezTo>
                    <a:lnTo>
                      <a:pt x="4838700" y="215900"/>
                    </a:lnTo>
                    <a:cubicBezTo>
                      <a:pt x="4838700" y="88900"/>
                      <a:pt x="4737100" y="0"/>
                      <a:pt x="4622800" y="0"/>
                    </a:cubicBezTo>
                    <a:moveTo>
                      <a:pt x="4406900" y="965200"/>
                    </a:moveTo>
                    <a:cubicBezTo>
                      <a:pt x="4406900" y="965200"/>
                      <a:pt x="4394200" y="952500"/>
                      <a:pt x="4394200" y="965200"/>
                    </a:cubicBezTo>
                    <a:lnTo>
                      <a:pt x="4241800" y="1320800"/>
                    </a:lnTo>
                    <a:cubicBezTo>
                      <a:pt x="4216400" y="1371600"/>
                      <a:pt x="4165600" y="1409700"/>
                      <a:pt x="4102100" y="1409700"/>
                    </a:cubicBezTo>
                    <a:lnTo>
                      <a:pt x="4038600" y="1409700"/>
                    </a:lnTo>
                    <a:cubicBezTo>
                      <a:pt x="4025900" y="1409700"/>
                      <a:pt x="4013200" y="1409700"/>
                      <a:pt x="4013200" y="1397000"/>
                    </a:cubicBezTo>
                    <a:cubicBezTo>
                      <a:pt x="4000500" y="1384300"/>
                      <a:pt x="4000500" y="1371600"/>
                      <a:pt x="4013200" y="1358900"/>
                    </a:cubicBezTo>
                    <a:lnTo>
                      <a:pt x="4203700" y="914400"/>
                    </a:lnTo>
                    <a:lnTo>
                      <a:pt x="4267200" y="736600"/>
                    </a:lnTo>
                    <a:cubicBezTo>
                      <a:pt x="4318000" y="635000"/>
                      <a:pt x="4419600" y="558800"/>
                      <a:pt x="4533900" y="558800"/>
                    </a:cubicBezTo>
                    <a:lnTo>
                      <a:pt x="4711700" y="558800"/>
                    </a:lnTo>
                    <a:cubicBezTo>
                      <a:pt x="4826000" y="558800"/>
                      <a:pt x="4927600" y="635000"/>
                      <a:pt x="4978400" y="736600"/>
                    </a:cubicBezTo>
                    <a:lnTo>
                      <a:pt x="5041900" y="914400"/>
                    </a:lnTo>
                    <a:lnTo>
                      <a:pt x="5232400" y="1358900"/>
                    </a:lnTo>
                    <a:cubicBezTo>
                      <a:pt x="5245100" y="1371600"/>
                      <a:pt x="5245100" y="1384300"/>
                      <a:pt x="5232400" y="1397000"/>
                    </a:cubicBezTo>
                    <a:cubicBezTo>
                      <a:pt x="5232400" y="1409700"/>
                      <a:pt x="5219700" y="1409700"/>
                      <a:pt x="5207000" y="1409700"/>
                    </a:cubicBezTo>
                    <a:lnTo>
                      <a:pt x="5143500" y="1409700"/>
                    </a:lnTo>
                    <a:cubicBezTo>
                      <a:pt x="5080000" y="1409700"/>
                      <a:pt x="5029200" y="1371600"/>
                      <a:pt x="5003800" y="1320800"/>
                    </a:cubicBezTo>
                    <a:lnTo>
                      <a:pt x="4851400" y="965200"/>
                    </a:lnTo>
                    <a:cubicBezTo>
                      <a:pt x="4851400" y="952500"/>
                      <a:pt x="4838700" y="965200"/>
                      <a:pt x="4838700" y="965200"/>
                    </a:cubicBezTo>
                    <a:lnTo>
                      <a:pt x="4902200" y="1409700"/>
                    </a:lnTo>
                    <a:lnTo>
                      <a:pt x="4978400" y="2222500"/>
                    </a:lnTo>
                    <a:cubicBezTo>
                      <a:pt x="4978400" y="2235200"/>
                      <a:pt x="4965700" y="2235200"/>
                      <a:pt x="4965700" y="2247900"/>
                    </a:cubicBezTo>
                    <a:cubicBezTo>
                      <a:pt x="4953000" y="2247900"/>
                      <a:pt x="4953000" y="2260600"/>
                      <a:pt x="4940300" y="2260600"/>
                    </a:cubicBezTo>
                    <a:lnTo>
                      <a:pt x="4889500" y="2260600"/>
                    </a:lnTo>
                    <a:cubicBezTo>
                      <a:pt x="4813300" y="2260600"/>
                      <a:pt x="4749800" y="2209800"/>
                      <a:pt x="4749800" y="2133600"/>
                    </a:cubicBezTo>
                    <a:lnTo>
                      <a:pt x="4635500" y="1447800"/>
                    </a:lnTo>
                    <a:cubicBezTo>
                      <a:pt x="4622800" y="1447800"/>
                      <a:pt x="4622800" y="1447800"/>
                      <a:pt x="4610100" y="1447800"/>
                    </a:cubicBezTo>
                    <a:lnTo>
                      <a:pt x="4495800" y="2133600"/>
                    </a:lnTo>
                    <a:cubicBezTo>
                      <a:pt x="4495800" y="2209800"/>
                      <a:pt x="4432300" y="2260600"/>
                      <a:pt x="4356100" y="2260600"/>
                    </a:cubicBezTo>
                    <a:lnTo>
                      <a:pt x="4305300" y="2260600"/>
                    </a:lnTo>
                    <a:cubicBezTo>
                      <a:pt x="4292600" y="2260600"/>
                      <a:pt x="4292600" y="2247900"/>
                      <a:pt x="4279900" y="2247900"/>
                    </a:cubicBezTo>
                    <a:cubicBezTo>
                      <a:pt x="4279900" y="2235200"/>
                      <a:pt x="4267200" y="2235200"/>
                      <a:pt x="4267200" y="2222500"/>
                    </a:cubicBezTo>
                    <a:lnTo>
                      <a:pt x="4343400" y="1409700"/>
                    </a:lnTo>
                    <a:lnTo>
                      <a:pt x="4406900" y="965200"/>
                    </a:lnTo>
                    <a:moveTo>
                      <a:pt x="5956300" y="0"/>
                    </a:moveTo>
                    <a:cubicBezTo>
                      <a:pt x="5842000" y="0"/>
                      <a:pt x="5740400" y="88900"/>
                      <a:pt x="5740400" y="215900"/>
                    </a:cubicBezTo>
                    <a:lnTo>
                      <a:pt x="5740400" y="279400"/>
                    </a:lnTo>
                    <a:cubicBezTo>
                      <a:pt x="5740400" y="393700"/>
                      <a:pt x="5842000" y="495300"/>
                      <a:pt x="5956300" y="495300"/>
                    </a:cubicBezTo>
                    <a:cubicBezTo>
                      <a:pt x="6070600" y="495300"/>
                      <a:pt x="6172200" y="393700"/>
                      <a:pt x="6172200" y="279400"/>
                    </a:cubicBezTo>
                    <a:lnTo>
                      <a:pt x="6172200" y="215900"/>
                    </a:lnTo>
                    <a:cubicBezTo>
                      <a:pt x="6172200" y="88900"/>
                      <a:pt x="6070600" y="0"/>
                      <a:pt x="5956300" y="0"/>
                    </a:cubicBezTo>
                    <a:moveTo>
                      <a:pt x="5740400" y="965200"/>
                    </a:moveTo>
                    <a:cubicBezTo>
                      <a:pt x="5740400" y="965200"/>
                      <a:pt x="5727700" y="952500"/>
                      <a:pt x="5727700" y="965200"/>
                    </a:cubicBezTo>
                    <a:lnTo>
                      <a:pt x="5575300" y="1320800"/>
                    </a:lnTo>
                    <a:cubicBezTo>
                      <a:pt x="5549900" y="1371600"/>
                      <a:pt x="5499100" y="1409700"/>
                      <a:pt x="5435600" y="1409700"/>
                    </a:cubicBezTo>
                    <a:lnTo>
                      <a:pt x="5372100" y="1409700"/>
                    </a:lnTo>
                    <a:cubicBezTo>
                      <a:pt x="5359400" y="1409700"/>
                      <a:pt x="5346700" y="1409700"/>
                      <a:pt x="5346700" y="1397000"/>
                    </a:cubicBezTo>
                    <a:cubicBezTo>
                      <a:pt x="5334000" y="1384300"/>
                      <a:pt x="5334000" y="1371600"/>
                      <a:pt x="5346700" y="1358900"/>
                    </a:cubicBezTo>
                    <a:lnTo>
                      <a:pt x="5537200" y="914400"/>
                    </a:lnTo>
                    <a:lnTo>
                      <a:pt x="5600700" y="736600"/>
                    </a:lnTo>
                    <a:cubicBezTo>
                      <a:pt x="5651500" y="635000"/>
                      <a:pt x="5753100" y="558800"/>
                      <a:pt x="5867400" y="558800"/>
                    </a:cubicBezTo>
                    <a:lnTo>
                      <a:pt x="6045200" y="558800"/>
                    </a:lnTo>
                    <a:cubicBezTo>
                      <a:pt x="6159500" y="558800"/>
                      <a:pt x="6261100" y="635000"/>
                      <a:pt x="6311900" y="736600"/>
                    </a:cubicBezTo>
                    <a:lnTo>
                      <a:pt x="6375400" y="914400"/>
                    </a:lnTo>
                    <a:lnTo>
                      <a:pt x="6565900" y="1358900"/>
                    </a:lnTo>
                    <a:cubicBezTo>
                      <a:pt x="6578600" y="1371600"/>
                      <a:pt x="6578600" y="1384300"/>
                      <a:pt x="6565900" y="1397000"/>
                    </a:cubicBezTo>
                    <a:cubicBezTo>
                      <a:pt x="6565900" y="1409700"/>
                      <a:pt x="6553200" y="1409700"/>
                      <a:pt x="6540500" y="1409700"/>
                    </a:cubicBezTo>
                    <a:lnTo>
                      <a:pt x="6477000" y="1409700"/>
                    </a:lnTo>
                    <a:cubicBezTo>
                      <a:pt x="6413500" y="1409700"/>
                      <a:pt x="6362700" y="1371600"/>
                      <a:pt x="6337300" y="1320800"/>
                    </a:cubicBezTo>
                    <a:lnTo>
                      <a:pt x="6184900" y="965200"/>
                    </a:lnTo>
                    <a:cubicBezTo>
                      <a:pt x="6184900" y="952500"/>
                      <a:pt x="6172200" y="965200"/>
                      <a:pt x="6172200" y="965200"/>
                    </a:cubicBezTo>
                    <a:lnTo>
                      <a:pt x="6235700" y="1409700"/>
                    </a:lnTo>
                    <a:lnTo>
                      <a:pt x="6311900" y="2222500"/>
                    </a:lnTo>
                    <a:cubicBezTo>
                      <a:pt x="6311900" y="2235200"/>
                      <a:pt x="6299200" y="2235200"/>
                      <a:pt x="6299200" y="2247900"/>
                    </a:cubicBezTo>
                    <a:cubicBezTo>
                      <a:pt x="6286500" y="2247900"/>
                      <a:pt x="6286500" y="2260600"/>
                      <a:pt x="6273800" y="2260600"/>
                    </a:cubicBezTo>
                    <a:lnTo>
                      <a:pt x="6223000" y="2260600"/>
                    </a:lnTo>
                    <a:cubicBezTo>
                      <a:pt x="6146800" y="2260600"/>
                      <a:pt x="6083300" y="2209800"/>
                      <a:pt x="6083300" y="2133600"/>
                    </a:cubicBezTo>
                    <a:lnTo>
                      <a:pt x="5969000" y="1447800"/>
                    </a:lnTo>
                    <a:cubicBezTo>
                      <a:pt x="5956300" y="1447800"/>
                      <a:pt x="5956300" y="1447800"/>
                      <a:pt x="5943600" y="1447800"/>
                    </a:cubicBezTo>
                    <a:lnTo>
                      <a:pt x="5829300" y="2133600"/>
                    </a:lnTo>
                    <a:cubicBezTo>
                      <a:pt x="5829300" y="2209800"/>
                      <a:pt x="5765800" y="2260600"/>
                      <a:pt x="5689600" y="2260600"/>
                    </a:cubicBezTo>
                    <a:lnTo>
                      <a:pt x="5638800" y="2260600"/>
                    </a:lnTo>
                    <a:cubicBezTo>
                      <a:pt x="5626100" y="2260600"/>
                      <a:pt x="5626100" y="2247900"/>
                      <a:pt x="5613400" y="2247900"/>
                    </a:cubicBezTo>
                    <a:cubicBezTo>
                      <a:pt x="5613400" y="2235200"/>
                      <a:pt x="5600700" y="2235200"/>
                      <a:pt x="5600700" y="2222500"/>
                    </a:cubicBezTo>
                    <a:lnTo>
                      <a:pt x="5676900" y="1409700"/>
                    </a:lnTo>
                    <a:lnTo>
                      <a:pt x="5740400" y="965200"/>
                    </a:lnTo>
                    <a:moveTo>
                      <a:pt x="7289800" y="0"/>
                    </a:moveTo>
                    <a:cubicBezTo>
                      <a:pt x="7175500" y="0"/>
                      <a:pt x="7073900" y="88900"/>
                      <a:pt x="7073900" y="215900"/>
                    </a:cubicBezTo>
                    <a:lnTo>
                      <a:pt x="7073900" y="279400"/>
                    </a:lnTo>
                    <a:cubicBezTo>
                      <a:pt x="7073900" y="393700"/>
                      <a:pt x="7175500" y="495300"/>
                      <a:pt x="7289800" y="495300"/>
                    </a:cubicBezTo>
                    <a:cubicBezTo>
                      <a:pt x="7404100" y="495300"/>
                      <a:pt x="7505700" y="393700"/>
                      <a:pt x="7505700" y="279400"/>
                    </a:cubicBezTo>
                    <a:lnTo>
                      <a:pt x="7505700" y="215900"/>
                    </a:lnTo>
                    <a:cubicBezTo>
                      <a:pt x="7505700" y="88900"/>
                      <a:pt x="7404100" y="0"/>
                      <a:pt x="7289800" y="0"/>
                    </a:cubicBezTo>
                    <a:moveTo>
                      <a:pt x="7073900" y="965200"/>
                    </a:moveTo>
                    <a:cubicBezTo>
                      <a:pt x="7073900" y="965200"/>
                      <a:pt x="7061200" y="952500"/>
                      <a:pt x="7061200" y="965200"/>
                    </a:cubicBezTo>
                    <a:lnTo>
                      <a:pt x="6908800" y="1320800"/>
                    </a:lnTo>
                    <a:cubicBezTo>
                      <a:pt x="6883400" y="1371600"/>
                      <a:pt x="6832600" y="1409700"/>
                      <a:pt x="6769100" y="1409700"/>
                    </a:cubicBezTo>
                    <a:lnTo>
                      <a:pt x="6705600" y="1409700"/>
                    </a:lnTo>
                    <a:cubicBezTo>
                      <a:pt x="6692900" y="1409700"/>
                      <a:pt x="6680200" y="1409700"/>
                      <a:pt x="6680200" y="1397000"/>
                    </a:cubicBezTo>
                    <a:cubicBezTo>
                      <a:pt x="6667500" y="1384300"/>
                      <a:pt x="6667500" y="1371600"/>
                      <a:pt x="6680200" y="1358900"/>
                    </a:cubicBezTo>
                    <a:lnTo>
                      <a:pt x="6870700" y="914400"/>
                    </a:lnTo>
                    <a:lnTo>
                      <a:pt x="6934200" y="736600"/>
                    </a:lnTo>
                    <a:cubicBezTo>
                      <a:pt x="6985000" y="635000"/>
                      <a:pt x="7086600" y="558800"/>
                      <a:pt x="7200900" y="558800"/>
                    </a:cubicBezTo>
                    <a:lnTo>
                      <a:pt x="7378700" y="558800"/>
                    </a:lnTo>
                    <a:cubicBezTo>
                      <a:pt x="7493000" y="558800"/>
                      <a:pt x="7594600" y="635000"/>
                      <a:pt x="7645400" y="736600"/>
                    </a:cubicBezTo>
                    <a:lnTo>
                      <a:pt x="7708900" y="914400"/>
                    </a:lnTo>
                    <a:lnTo>
                      <a:pt x="7899400" y="1358900"/>
                    </a:lnTo>
                    <a:cubicBezTo>
                      <a:pt x="7912100" y="1371600"/>
                      <a:pt x="7912100" y="1384300"/>
                      <a:pt x="7899400" y="1397000"/>
                    </a:cubicBezTo>
                    <a:cubicBezTo>
                      <a:pt x="7899400" y="1409700"/>
                      <a:pt x="7886700" y="1409700"/>
                      <a:pt x="7874000" y="1409700"/>
                    </a:cubicBezTo>
                    <a:lnTo>
                      <a:pt x="7810500" y="1409700"/>
                    </a:lnTo>
                    <a:cubicBezTo>
                      <a:pt x="7747000" y="1409700"/>
                      <a:pt x="7696200" y="1371600"/>
                      <a:pt x="7670800" y="1320800"/>
                    </a:cubicBezTo>
                    <a:lnTo>
                      <a:pt x="7518400" y="965200"/>
                    </a:lnTo>
                    <a:cubicBezTo>
                      <a:pt x="7518400" y="952500"/>
                      <a:pt x="7505700" y="965200"/>
                      <a:pt x="7505700" y="965200"/>
                    </a:cubicBezTo>
                    <a:lnTo>
                      <a:pt x="7569200" y="1409700"/>
                    </a:lnTo>
                    <a:lnTo>
                      <a:pt x="7645400" y="2222500"/>
                    </a:lnTo>
                    <a:cubicBezTo>
                      <a:pt x="7645400" y="2235200"/>
                      <a:pt x="7632700" y="2235200"/>
                      <a:pt x="7632700" y="2247900"/>
                    </a:cubicBezTo>
                    <a:cubicBezTo>
                      <a:pt x="7620000" y="2247900"/>
                      <a:pt x="7620000" y="2260600"/>
                      <a:pt x="7607300" y="2260600"/>
                    </a:cubicBezTo>
                    <a:lnTo>
                      <a:pt x="7556500" y="2260600"/>
                    </a:lnTo>
                    <a:cubicBezTo>
                      <a:pt x="7480300" y="2260600"/>
                      <a:pt x="7416800" y="2209800"/>
                      <a:pt x="7416800" y="2133600"/>
                    </a:cubicBezTo>
                    <a:lnTo>
                      <a:pt x="7302500" y="1447800"/>
                    </a:lnTo>
                    <a:cubicBezTo>
                      <a:pt x="7289800" y="1447800"/>
                      <a:pt x="7289800" y="1447800"/>
                      <a:pt x="7277100" y="1447800"/>
                    </a:cubicBezTo>
                    <a:lnTo>
                      <a:pt x="7162800" y="2133600"/>
                    </a:lnTo>
                    <a:cubicBezTo>
                      <a:pt x="7162800" y="2209800"/>
                      <a:pt x="7099300" y="2260600"/>
                      <a:pt x="7023100" y="2260600"/>
                    </a:cubicBezTo>
                    <a:lnTo>
                      <a:pt x="6972300" y="2260600"/>
                    </a:lnTo>
                    <a:cubicBezTo>
                      <a:pt x="6959600" y="2260600"/>
                      <a:pt x="6959600" y="2247900"/>
                      <a:pt x="6946900" y="2247900"/>
                    </a:cubicBezTo>
                    <a:cubicBezTo>
                      <a:pt x="6946900" y="2235200"/>
                      <a:pt x="6934200" y="2235200"/>
                      <a:pt x="6934200" y="2222500"/>
                    </a:cubicBezTo>
                    <a:lnTo>
                      <a:pt x="7010400" y="1409700"/>
                    </a:lnTo>
                    <a:lnTo>
                      <a:pt x="7073900" y="965200"/>
                    </a:lnTo>
                    <a:moveTo>
                      <a:pt x="8623300" y="0"/>
                    </a:moveTo>
                    <a:cubicBezTo>
                      <a:pt x="8509000" y="0"/>
                      <a:pt x="8407400" y="88900"/>
                      <a:pt x="8407400" y="215900"/>
                    </a:cubicBezTo>
                    <a:lnTo>
                      <a:pt x="8407400" y="279400"/>
                    </a:lnTo>
                    <a:cubicBezTo>
                      <a:pt x="8407400" y="393700"/>
                      <a:pt x="8509000" y="495300"/>
                      <a:pt x="8623300" y="495300"/>
                    </a:cubicBezTo>
                    <a:cubicBezTo>
                      <a:pt x="8737600" y="495300"/>
                      <a:pt x="8839200" y="393700"/>
                      <a:pt x="8839200" y="279400"/>
                    </a:cubicBezTo>
                    <a:lnTo>
                      <a:pt x="8839200" y="215900"/>
                    </a:lnTo>
                    <a:cubicBezTo>
                      <a:pt x="8839200" y="88900"/>
                      <a:pt x="8737600" y="0"/>
                      <a:pt x="8623300" y="0"/>
                    </a:cubicBezTo>
                    <a:moveTo>
                      <a:pt x="8407400" y="965200"/>
                    </a:moveTo>
                    <a:cubicBezTo>
                      <a:pt x="8407400" y="965200"/>
                      <a:pt x="8394700" y="952500"/>
                      <a:pt x="8394700" y="965200"/>
                    </a:cubicBezTo>
                    <a:lnTo>
                      <a:pt x="8242300" y="1320800"/>
                    </a:lnTo>
                    <a:cubicBezTo>
                      <a:pt x="8216900" y="1371600"/>
                      <a:pt x="8166100" y="1409700"/>
                      <a:pt x="8102600" y="1409700"/>
                    </a:cubicBezTo>
                    <a:lnTo>
                      <a:pt x="8039100" y="1409700"/>
                    </a:lnTo>
                    <a:cubicBezTo>
                      <a:pt x="8026400" y="1409700"/>
                      <a:pt x="8013700" y="1409700"/>
                      <a:pt x="8013700" y="1397000"/>
                    </a:cubicBezTo>
                    <a:cubicBezTo>
                      <a:pt x="8001000" y="1384300"/>
                      <a:pt x="8001000" y="1371600"/>
                      <a:pt x="8013700" y="1358900"/>
                    </a:cubicBezTo>
                    <a:lnTo>
                      <a:pt x="8204200" y="914400"/>
                    </a:lnTo>
                    <a:lnTo>
                      <a:pt x="8267700" y="736600"/>
                    </a:lnTo>
                    <a:cubicBezTo>
                      <a:pt x="8318500" y="635000"/>
                      <a:pt x="8420100" y="558800"/>
                      <a:pt x="8534400" y="558800"/>
                    </a:cubicBezTo>
                    <a:lnTo>
                      <a:pt x="8712200" y="558800"/>
                    </a:lnTo>
                    <a:cubicBezTo>
                      <a:pt x="8826500" y="558800"/>
                      <a:pt x="8928100" y="635000"/>
                      <a:pt x="8978900" y="736600"/>
                    </a:cubicBezTo>
                    <a:lnTo>
                      <a:pt x="9042400" y="914400"/>
                    </a:lnTo>
                    <a:lnTo>
                      <a:pt x="9232900" y="1358900"/>
                    </a:lnTo>
                    <a:cubicBezTo>
                      <a:pt x="9245600" y="1371600"/>
                      <a:pt x="9245600" y="1384300"/>
                      <a:pt x="9232900" y="1397000"/>
                    </a:cubicBezTo>
                    <a:cubicBezTo>
                      <a:pt x="9232900" y="1409700"/>
                      <a:pt x="9220200" y="1409700"/>
                      <a:pt x="9207500" y="1409700"/>
                    </a:cubicBezTo>
                    <a:lnTo>
                      <a:pt x="9144000" y="1409700"/>
                    </a:lnTo>
                    <a:cubicBezTo>
                      <a:pt x="9080500" y="1409700"/>
                      <a:pt x="9029700" y="1371600"/>
                      <a:pt x="9004300" y="1320800"/>
                    </a:cubicBezTo>
                    <a:lnTo>
                      <a:pt x="8851900" y="965200"/>
                    </a:lnTo>
                    <a:cubicBezTo>
                      <a:pt x="8851900" y="952500"/>
                      <a:pt x="8839200" y="965200"/>
                      <a:pt x="8839200" y="965200"/>
                    </a:cubicBezTo>
                    <a:lnTo>
                      <a:pt x="8902700" y="1409700"/>
                    </a:lnTo>
                    <a:lnTo>
                      <a:pt x="8978900" y="2222500"/>
                    </a:lnTo>
                    <a:cubicBezTo>
                      <a:pt x="8978900" y="2235200"/>
                      <a:pt x="8966200" y="2235200"/>
                      <a:pt x="8966200" y="2247900"/>
                    </a:cubicBezTo>
                    <a:cubicBezTo>
                      <a:pt x="8953500" y="2247900"/>
                      <a:pt x="8953500" y="2260600"/>
                      <a:pt x="8940800" y="2260600"/>
                    </a:cubicBezTo>
                    <a:lnTo>
                      <a:pt x="8890000" y="2260600"/>
                    </a:lnTo>
                    <a:cubicBezTo>
                      <a:pt x="8813800" y="2260600"/>
                      <a:pt x="8750300" y="2209800"/>
                      <a:pt x="8750300" y="2133600"/>
                    </a:cubicBezTo>
                    <a:lnTo>
                      <a:pt x="8636000" y="1447800"/>
                    </a:lnTo>
                    <a:cubicBezTo>
                      <a:pt x="8623300" y="1447800"/>
                      <a:pt x="8623300" y="1447800"/>
                      <a:pt x="8610600" y="1447800"/>
                    </a:cubicBezTo>
                    <a:lnTo>
                      <a:pt x="8496300" y="2133600"/>
                    </a:lnTo>
                    <a:cubicBezTo>
                      <a:pt x="8496300" y="2209800"/>
                      <a:pt x="8432800" y="2260600"/>
                      <a:pt x="8356600" y="2260600"/>
                    </a:cubicBezTo>
                    <a:lnTo>
                      <a:pt x="8305800" y="2260600"/>
                    </a:lnTo>
                    <a:cubicBezTo>
                      <a:pt x="8293100" y="2260600"/>
                      <a:pt x="8293100" y="2247900"/>
                      <a:pt x="8280400" y="2247900"/>
                    </a:cubicBezTo>
                    <a:cubicBezTo>
                      <a:pt x="8280400" y="2235200"/>
                      <a:pt x="8267700" y="2235200"/>
                      <a:pt x="8267700" y="2222500"/>
                    </a:cubicBezTo>
                    <a:lnTo>
                      <a:pt x="8343900" y="1409700"/>
                    </a:lnTo>
                    <a:lnTo>
                      <a:pt x="8407400" y="965200"/>
                    </a:lnTo>
                    <a:moveTo>
                      <a:pt x="9956800" y="0"/>
                    </a:moveTo>
                    <a:cubicBezTo>
                      <a:pt x="9842500" y="0"/>
                      <a:pt x="9740900" y="88900"/>
                      <a:pt x="9740900" y="215900"/>
                    </a:cubicBezTo>
                    <a:lnTo>
                      <a:pt x="9740900" y="279400"/>
                    </a:lnTo>
                    <a:cubicBezTo>
                      <a:pt x="9740900" y="393700"/>
                      <a:pt x="9842500" y="495300"/>
                      <a:pt x="9956800" y="495300"/>
                    </a:cubicBezTo>
                    <a:cubicBezTo>
                      <a:pt x="10071100" y="495300"/>
                      <a:pt x="10172700" y="393700"/>
                      <a:pt x="10172700" y="279400"/>
                    </a:cubicBezTo>
                    <a:lnTo>
                      <a:pt x="10172700" y="215900"/>
                    </a:lnTo>
                    <a:cubicBezTo>
                      <a:pt x="10172700" y="88900"/>
                      <a:pt x="10071100" y="0"/>
                      <a:pt x="9956800" y="0"/>
                    </a:cubicBezTo>
                    <a:moveTo>
                      <a:pt x="9740900" y="965200"/>
                    </a:moveTo>
                    <a:cubicBezTo>
                      <a:pt x="9740900" y="965200"/>
                      <a:pt x="9728200" y="952500"/>
                      <a:pt x="9728200" y="965200"/>
                    </a:cubicBezTo>
                    <a:lnTo>
                      <a:pt x="9575800" y="1320800"/>
                    </a:lnTo>
                    <a:cubicBezTo>
                      <a:pt x="9550400" y="1371600"/>
                      <a:pt x="9499600" y="1409700"/>
                      <a:pt x="9436100" y="1409700"/>
                    </a:cubicBezTo>
                    <a:lnTo>
                      <a:pt x="9372600" y="1409700"/>
                    </a:lnTo>
                    <a:cubicBezTo>
                      <a:pt x="9359900" y="1409700"/>
                      <a:pt x="9347200" y="1409700"/>
                      <a:pt x="9347200" y="1397000"/>
                    </a:cubicBezTo>
                    <a:cubicBezTo>
                      <a:pt x="9334500" y="1384300"/>
                      <a:pt x="9334500" y="1371600"/>
                      <a:pt x="9347200" y="1358900"/>
                    </a:cubicBezTo>
                    <a:lnTo>
                      <a:pt x="9537700" y="914400"/>
                    </a:lnTo>
                    <a:lnTo>
                      <a:pt x="9601200" y="736600"/>
                    </a:lnTo>
                    <a:cubicBezTo>
                      <a:pt x="9652000" y="635000"/>
                      <a:pt x="9753600" y="558800"/>
                      <a:pt x="9867900" y="558800"/>
                    </a:cubicBezTo>
                    <a:lnTo>
                      <a:pt x="10045700" y="558800"/>
                    </a:lnTo>
                    <a:cubicBezTo>
                      <a:pt x="10160000" y="558800"/>
                      <a:pt x="10261600" y="635000"/>
                      <a:pt x="10312400" y="736600"/>
                    </a:cubicBezTo>
                    <a:lnTo>
                      <a:pt x="10375900" y="914400"/>
                    </a:lnTo>
                    <a:lnTo>
                      <a:pt x="10566400" y="1358900"/>
                    </a:lnTo>
                    <a:cubicBezTo>
                      <a:pt x="10579100" y="1371600"/>
                      <a:pt x="10579100" y="1384300"/>
                      <a:pt x="10566400" y="1397000"/>
                    </a:cubicBezTo>
                    <a:cubicBezTo>
                      <a:pt x="10566400" y="1409700"/>
                      <a:pt x="10553700" y="1409700"/>
                      <a:pt x="10541000" y="1409700"/>
                    </a:cubicBezTo>
                    <a:lnTo>
                      <a:pt x="10477500" y="1409700"/>
                    </a:lnTo>
                    <a:cubicBezTo>
                      <a:pt x="10414000" y="1409700"/>
                      <a:pt x="10363200" y="1371600"/>
                      <a:pt x="10337800" y="1320800"/>
                    </a:cubicBezTo>
                    <a:lnTo>
                      <a:pt x="10185400" y="965200"/>
                    </a:lnTo>
                    <a:cubicBezTo>
                      <a:pt x="10185400" y="952500"/>
                      <a:pt x="10172700" y="965200"/>
                      <a:pt x="10172700" y="965200"/>
                    </a:cubicBezTo>
                    <a:lnTo>
                      <a:pt x="10236200" y="1409700"/>
                    </a:lnTo>
                    <a:lnTo>
                      <a:pt x="10312400" y="2222500"/>
                    </a:lnTo>
                    <a:cubicBezTo>
                      <a:pt x="10312400" y="2235200"/>
                      <a:pt x="10299700" y="2235200"/>
                      <a:pt x="10299700" y="2247900"/>
                    </a:cubicBezTo>
                    <a:cubicBezTo>
                      <a:pt x="10287000" y="2247900"/>
                      <a:pt x="10287000" y="2260600"/>
                      <a:pt x="10274300" y="2260600"/>
                    </a:cubicBezTo>
                    <a:lnTo>
                      <a:pt x="10223500" y="2260600"/>
                    </a:lnTo>
                    <a:cubicBezTo>
                      <a:pt x="10147300" y="2260600"/>
                      <a:pt x="10083800" y="2209800"/>
                      <a:pt x="10083800" y="2133600"/>
                    </a:cubicBezTo>
                    <a:lnTo>
                      <a:pt x="9969500" y="1447800"/>
                    </a:lnTo>
                    <a:cubicBezTo>
                      <a:pt x="9956800" y="1447800"/>
                      <a:pt x="9956800" y="1447800"/>
                      <a:pt x="9944100" y="1447800"/>
                    </a:cubicBezTo>
                    <a:lnTo>
                      <a:pt x="9829800" y="2133600"/>
                    </a:lnTo>
                    <a:cubicBezTo>
                      <a:pt x="9829800" y="2209800"/>
                      <a:pt x="9766300" y="2260600"/>
                      <a:pt x="9690100" y="2260600"/>
                    </a:cubicBezTo>
                    <a:lnTo>
                      <a:pt x="9639300" y="2260600"/>
                    </a:lnTo>
                    <a:cubicBezTo>
                      <a:pt x="9626600" y="2260600"/>
                      <a:pt x="9626600" y="2247900"/>
                      <a:pt x="9613900" y="2247900"/>
                    </a:cubicBezTo>
                    <a:cubicBezTo>
                      <a:pt x="9613900" y="2235200"/>
                      <a:pt x="9601200" y="2235200"/>
                      <a:pt x="9601200" y="2222500"/>
                    </a:cubicBezTo>
                    <a:lnTo>
                      <a:pt x="9677400" y="1409700"/>
                    </a:lnTo>
                    <a:lnTo>
                      <a:pt x="9740900" y="965200"/>
                    </a:lnTo>
                    <a:moveTo>
                      <a:pt x="11290300" y="0"/>
                    </a:moveTo>
                    <a:cubicBezTo>
                      <a:pt x="11176000" y="0"/>
                      <a:pt x="11074400" y="88900"/>
                      <a:pt x="11074400" y="215900"/>
                    </a:cubicBezTo>
                    <a:lnTo>
                      <a:pt x="11074400" y="279400"/>
                    </a:lnTo>
                    <a:cubicBezTo>
                      <a:pt x="11074400" y="393700"/>
                      <a:pt x="11176000" y="495300"/>
                      <a:pt x="11290300" y="495300"/>
                    </a:cubicBezTo>
                    <a:cubicBezTo>
                      <a:pt x="11404600" y="495300"/>
                      <a:pt x="11506200" y="393700"/>
                      <a:pt x="11506200" y="279400"/>
                    </a:cubicBezTo>
                    <a:lnTo>
                      <a:pt x="11506200" y="215900"/>
                    </a:lnTo>
                    <a:cubicBezTo>
                      <a:pt x="11506200" y="88900"/>
                      <a:pt x="11404600" y="0"/>
                      <a:pt x="11290300" y="0"/>
                    </a:cubicBezTo>
                    <a:moveTo>
                      <a:pt x="11074400" y="965200"/>
                    </a:moveTo>
                    <a:cubicBezTo>
                      <a:pt x="11074400" y="965200"/>
                      <a:pt x="11061700" y="952500"/>
                      <a:pt x="11061700" y="965200"/>
                    </a:cubicBezTo>
                    <a:lnTo>
                      <a:pt x="10909300" y="1320800"/>
                    </a:lnTo>
                    <a:cubicBezTo>
                      <a:pt x="10883900" y="1371600"/>
                      <a:pt x="10833100" y="1409700"/>
                      <a:pt x="10769600" y="1409700"/>
                    </a:cubicBezTo>
                    <a:lnTo>
                      <a:pt x="10706100" y="1409700"/>
                    </a:lnTo>
                    <a:cubicBezTo>
                      <a:pt x="10693400" y="1409700"/>
                      <a:pt x="10680700" y="1409700"/>
                      <a:pt x="10680700" y="1397000"/>
                    </a:cubicBezTo>
                    <a:cubicBezTo>
                      <a:pt x="10668000" y="1384300"/>
                      <a:pt x="10668000" y="1371600"/>
                      <a:pt x="10680700" y="1358900"/>
                    </a:cubicBezTo>
                    <a:lnTo>
                      <a:pt x="10871200" y="914400"/>
                    </a:lnTo>
                    <a:lnTo>
                      <a:pt x="10934700" y="736600"/>
                    </a:lnTo>
                    <a:cubicBezTo>
                      <a:pt x="10985500" y="635000"/>
                      <a:pt x="11087100" y="558800"/>
                      <a:pt x="11201400" y="558800"/>
                    </a:cubicBezTo>
                    <a:lnTo>
                      <a:pt x="11379200" y="558800"/>
                    </a:lnTo>
                    <a:cubicBezTo>
                      <a:pt x="11493500" y="558800"/>
                      <a:pt x="11595100" y="635000"/>
                      <a:pt x="11645900" y="736600"/>
                    </a:cubicBezTo>
                    <a:lnTo>
                      <a:pt x="11709400" y="914400"/>
                    </a:lnTo>
                    <a:lnTo>
                      <a:pt x="11899900" y="1358900"/>
                    </a:lnTo>
                    <a:cubicBezTo>
                      <a:pt x="11912600" y="1371600"/>
                      <a:pt x="11912600" y="1384300"/>
                      <a:pt x="11899900" y="1397000"/>
                    </a:cubicBezTo>
                    <a:cubicBezTo>
                      <a:pt x="11899900" y="1409700"/>
                      <a:pt x="11887200" y="1409700"/>
                      <a:pt x="11874500" y="1409700"/>
                    </a:cubicBezTo>
                    <a:lnTo>
                      <a:pt x="11811000" y="1409700"/>
                    </a:lnTo>
                    <a:cubicBezTo>
                      <a:pt x="11747500" y="1409700"/>
                      <a:pt x="11696700" y="1371600"/>
                      <a:pt x="11671300" y="1320800"/>
                    </a:cubicBezTo>
                    <a:lnTo>
                      <a:pt x="11518900" y="965200"/>
                    </a:lnTo>
                    <a:cubicBezTo>
                      <a:pt x="11518900" y="952500"/>
                      <a:pt x="11506200" y="965200"/>
                      <a:pt x="11506200" y="965200"/>
                    </a:cubicBezTo>
                    <a:lnTo>
                      <a:pt x="11569700" y="1409700"/>
                    </a:lnTo>
                    <a:lnTo>
                      <a:pt x="11645900" y="2222500"/>
                    </a:lnTo>
                    <a:cubicBezTo>
                      <a:pt x="11645900" y="2235200"/>
                      <a:pt x="11633200" y="2235200"/>
                      <a:pt x="11633200" y="2247900"/>
                    </a:cubicBezTo>
                    <a:cubicBezTo>
                      <a:pt x="11620500" y="2247900"/>
                      <a:pt x="11620500" y="2260600"/>
                      <a:pt x="11607800" y="2260600"/>
                    </a:cubicBezTo>
                    <a:lnTo>
                      <a:pt x="11557000" y="2260600"/>
                    </a:lnTo>
                    <a:cubicBezTo>
                      <a:pt x="11480800" y="2260600"/>
                      <a:pt x="11417300" y="2209800"/>
                      <a:pt x="11417300" y="2133600"/>
                    </a:cubicBezTo>
                    <a:lnTo>
                      <a:pt x="11303000" y="1447800"/>
                    </a:lnTo>
                    <a:cubicBezTo>
                      <a:pt x="11290300" y="1447800"/>
                      <a:pt x="11290300" y="1447800"/>
                      <a:pt x="11277600" y="1447800"/>
                    </a:cubicBezTo>
                    <a:lnTo>
                      <a:pt x="11163300" y="2133600"/>
                    </a:lnTo>
                    <a:cubicBezTo>
                      <a:pt x="11163300" y="2209800"/>
                      <a:pt x="11099800" y="2260600"/>
                      <a:pt x="11023600" y="2260600"/>
                    </a:cubicBezTo>
                    <a:lnTo>
                      <a:pt x="10972800" y="2260600"/>
                    </a:lnTo>
                    <a:cubicBezTo>
                      <a:pt x="10960100" y="2260600"/>
                      <a:pt x="10960100" y="2247900"/>
                      <a:pt x="10947400" y="2247900"/>
                    </a:cubicBezTo>
                    <a:cubicBezTo>
                      <a:pt x="10947400" y="2235200"/>
                      <a:pt x="10934700" y="2235200"/>
                      <a:pt x="10934700" y="2222500"/>
                    </a:cubicBezTo>
                    <a:lnTo>
                      <a:pt x="11010900" y="1409700"/>
                    </a:lnTo>
                    <a:lnTo>
                      <a:pt x="11074400" y="965200"/>
                    </a:lnTo>
                  </a:path>
                </a:pathLst>
              </a:custGeom>
              <a:solidFill>
                <a:srgbClr val="91CFC7"/>
              </a:solidFill>
            </p:spPr>
          </p:sp>
        </p:grpSp>
      </p:grpSp>
      <p:sp>
        <p:nvSpPr>
          <p:cNvPr id="21" name="TextBox 21"/>
          <p:cNvSpPr txBox="1"/>
          <p:nvPr/>
        </p:nvSpPr>
        <p:spPr>
          <a:xfrm>
            <a:off x="1441834" y="4092749"/>
            <a:ext cx="2637612" cy="587778"/>
          </a:xfrm>
          <a:prstGeom prst="rect">
            <a:avLst/>
          </a:prstGeom>
        </p:spPr>
        <p:txBody>
          <a:bodyPr lIns="0" tIns="0" rIns="0" bIns="0" rtlCol="0" anchor="t">
            <a:spAutoFit/>
          </a:bodyPr>
          <a:lstStyle/>
          <a:p>
            <a:pPr>
              <a:lnSpc>
                <a:spcPts val="4815"/>
              </a:lnSpc>
            </a:pPr>
            <a:r>
              <a:rPr lang="en-US" sz="3439">
                <a:solidFill>
                  <a:srgbClr val="FFFFFF"/>
                </a:solidFill>
                <a:latin typeface="DM Sans Bold"/>
              </a:rPr>
              <a:t>MaineCare</a:t>
            </a:r>
          </a:p>
        </p:txBody>
      </p:sp>
      <p:sp>
        <p:nvSpPr>
          <p:cNvPr id="22" name="TextBox 22"/>
          <p:cNvSpPr txBox="1"/>
          <p:nvPr/>
        </p:nvSpPr>
        <p:spPr>
          <a:xfrm>
            <a:off x="1441834" y="6174982"/>
            <a:ext cx="3968178" cy="587778"/>
          </a:xfrm>
          <a:prstGeom prst="rect">
            <a:avLst/>
          </a:prstGeom>
        </p:spPr>
        <p:txBody>
          <a:bodyPr lIns="0" tIns="0" rIns="0" bIns="0" rtlCol="0" anchor="t">
            <a:spAutoFit/>
          </a:bodyPr>
          <a:lstStyle/>
          <a:p>
            <a:pPr>
              <a:lnSpc>
                <a:spcPts val="4815"/>
              </a:lnSpc>
            </a:pPr>
            <a:r>
              <a:rPr lang="en-US" sz="3439">
                <a:solidFill>
                  <a:srgbClr val="FFFFFF"/>
                </a:solidFill>
                <a:latin typeface="DM Sans Bold"/>
              </a:rPr>
              <a:t>Private insurance</a:t>
            </a:r>
          </a:p>
        </p:txBody>
      </p:sp>
      <p:sp>
        <p:nvSpPr>
          <p:cNvPr id="23" name="TextBox 23"/>
          <p:cNvSpPr txBox="1"/>
          <p:nvPr/>
        </p:nvSpPr>
        <p:spPr>
          <a:xfrm>
            <a:off x="9617468" y="4153552"/>
            <a:ext cx="5897025" cy="587778"/>
          </a:xfrm>
          <a:prstGeom prst="rect">
            <a:avLst/>
          </a:prstGeom>
        </p:spPr>
        <p:txBody>
          <a:bodyPr lIns="0" tIns="0" rIns="0" bIns="0" rtlCol="0" anchor="t">
            <a:spAutoFit/>
          </a:bodyPr>
          <a:lstStyle/>
          <a:p>
            <a:pPr>
              <a:lnSpc>
                <a:spcPts val="4815"/>
              </a:lnSpc>
            </a:pPr>
            <a:r>
              <a:rPr lang="en-US" sz="3439">
                <a:solidFill>
                  <a:srgbClr val="FFFFFF"/>
                </a:solidFill>
                <a:latin typeface="DM Sans Bold"/>
              </a:rPr>
              <a:t>Other dental coverage plan</a:t>
            </a:r>
          </a:p>
        </p:txBody>
      </p:sp>
      <p:sp>
        <p:nvSpPr>
          <p:cNvPr id="24" name="TextBox 24"/>
          <p:cNvSpPr txBox="1"/>
          <p:nvPr/>
        </p:nvSpPr>
        <p:spPr>
          <a:xfrm>
            <a:off x="9707788" y="6112487"/>
            <a:ext cx="5897025" cy="587778"/>
          </a:xfrm>
          <a:prstGeom prst="rect">
            <a:avLst/>
          </a:prstGeom>
        </p:spPr>
        <p:txBody>
          <a:bodyPr lIns="0" tIns="0" rIns="0" bIns="0" rtlCol="0" anchor="t">
            <a:spAutoFit/>
          </a:bodyPr>
          <a:lstStyle/>
          <a:p>
            <a:pPr>
              <a:lnSpc>
                <a:spcPts val="4815"/>
              </a:lnSpc>
            </a:pPr>
            <a:r>
              <a:rPr lang="en-US" sz="3439">
                <a:solidFill>
                  <a:srgbClr val="FFFFFF"/>
                </a:solidFill>
                <a:latin typeface="DM Sans Bold"/>
              </a:rPr>
              <a:t>No dental insurance</a:t>
            </a:r>
          </a:p>
        </p:txBody>
      </p:sp>
      <p:grpSp>
        <p:nvGrpSpPr>
          <p:cNvPr id="25" name="Group 25"/>
          <p:cNvGrpSpPr/>
          <p:nvPr/>
        </p:nvGrpSpPr>
        <p:grpSpPr>
          <a:xfrm>
            <a:off x="1028700" y="448358"/>
            <a:ext cx="16029747" cy="1803168"/>
            <a:chOff x="0" y="0"/>
            <a:chExt cx="5463540" cy="614587"/>
          </a:xfrm>
        </p:grpSpPr>
        <p:sp>
          <p:nvSpPr>
            <p:cNvPr id="26" name="Freeform 26"/>
            <p:cNvSpPr/>
            <p:nvPr/>
          </p:nvSpPr>
          <p:spPr>
            <a:xfrm>
              <a:off x="0" y="0"/>
              <a:ext cx="5463540" cy="614587"/>
            </a:xfrm>
            <a:custGeom>
              <a:avLst/>
              <a:gdLst/>
              <a:ahLst/>
              <a:cxnLst/>
              <a:rect l="l" t="t" r="r" b="b"/>
              <a:pathLst>
                <a:path w="5463540" h="614587">
                  <a:moveTo>
                    <a:pt x="18836" y="0"/>
                  </a:moveTo>
                  <a:lnTo>
                    <a:pt x="5444704" y="0"/>
                  </a:lnTo>
                  <a:cubicBezTo>
                    <a:pt x="5455107" y="0"/>
                    <a:pt x="5463540" y="8433"/>
                    <a:pt x="5463540" y="18836"/>
                  </a:cubicBezTo>
                  <a:lnTo>
                    <a:pt x="5463540" y="595751"/>
                  </a:lnTo>
                  <a:cubicBezTo>
                    <a:pt x="5463540" y="606154"/>
                    <a:pt x="5455107" y="614587"/>
                    <a:pt x="5444704" y="614587"/>
                  </a:cubicBezTo>
                  <a:lnTo>
                    <a:pt x="18836" y="614587"/>
                  </a:lnTo>
                  <a:cubicBezTo>
                    <a:pt x="8433" y="614587"/>
                    <a:pt x="0" y="606154"/>
                    <a:pt x="0" y="595751"/>
                  </a:cubicBezTo>
                  <a:lnTo>
                    <a:pt x="0" y="18836"/>
                  </a:lnTo>
                  <a:cubicBezTo>
                    <a:pt x="0" y="8433"/>
                    <a:pt x="8433" y="0"/>
                    <a:pt x="18836" y="0"/>
                  </a:cubicBezTo>
                  <a:close/>
                </a:path>
              </a:pathLst>
            </a:custGeom>
            <a:solidFill>
              <a:srgbClr val="31356E"/>
            </a:solidFill>
          </p:spPr>
        </p:sp>
        <p:sp>
          <p:nvSpPr>
            <p:cNvPr id="27" name="TextBox 27"/>
            <p:cNvSpPr txBox="1"/>
            <p:nvPr/>
          </p:nvSpPr>
          <p:spPr>
            <a:xfrm>
              <a:off x="0" y="-38100"/>
              <a:ext cx="5463540" cy="652687"/>
            </a:xfrm>
            <a:prstGeom prst="rect">
              <a:avLst/>
            </a:prstGeom>
          </p:spPr>
          <p:txBody>
            <a:bodyPr lIns="51955" tIns="51955" rIns="51955" bIns="51955" rtlCol="0" anchor="ctr"/>
            <a:lstStyle/>
            <a:p>
              <a:pPr algn="ctr">
                <a:lnSpc>
                  <a:spcPts val="1802"/>
                </a:lnSpc>
              </a:pPr>
              <a:endParaRPr/>
            </a:p>
          </p:txBody>
        </p:sp>
      </p:grpSp>
      <p:sp>
        <p:nvSpPr>
          <p:cNvPr id="28" name="TextBox 28"/>
          <p:cNvSpPr txBox="1"/>
          <p:nvPr/>
        </p:nvSpPr>
        <p:spPr>
          <a:xfrm>
            <a:off x="2730264" y="618043"/>
            <a:ext cx="13503450" cy="1384300"/>
          </a:xfrm>
          <a:prstGeom prst="rect">
            <a:avLst/>
          </a:prstGeom>
        </p:spPr>
        <p:txBody>
          <a:bodyPr lIns="0" tIns="0" rIns="0" bIns="0" rtlCol="0" anchor="t">
            <a:spAutoFit/>
          </a:bodyPr>
          <a:lstStyle/>
          <a:p>
            <a:pPr algn="ctr">
              <a:lnSpc>
                <a:spcPts val="5599"/>
              </a:lnSpc>
              <a:spcBef>
                <a:spcPct val="0"/>
              </a:spcBef>
            </a:pPr>
            <a:r>
              <a:rPr lang="en-US" sz="3999" spc="199">
                <a:solidFill>
                  <a:srgbClr val="F6F4F1"/>
                </a:solidFill>
                <a:latin typeface="DM Sans Bold Italics"/>
              </a:rPr>
              <a:t>What type of dental insurance does your child have?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713</Words>
  <Application>Microsoft Office PowerPoint</Application>
  <PresentationFormat>Custom</PresentationFormat>
  <Paragraphs>113</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DM Sans Italics</vt:lpstr>
      <vt:lpstr>Canva Sans 2 Bold</vt:lpstr>
      <vt:lpstr>Calibri</vt:lpstr>
      <vt:lpstr>Arial</vt:lpstr>
      <vt:lpstr>DM Sans Bold</vt:lpstr>
      <vt:lpstr>DM Sans</vt:lpstr>
      <vt:lpstr>DM Sans Bold Italics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COHN Survey Presentation</dc:title>
  <dc:creator>Jennifer Battis</dc:creator>
  <cp:lastModifiedBy>Jennifer Battis</cp:lastModifiedBy>
  <cp:revision>4</cp:revision>
  <dcterms:created xsi:type="dcterms:W3CDTF">2006-08-16T00:00:00Z</dcterms:created>
  <dcterms:modified xsi:type="dcterms:W3CDTF">2023-10-25T19:08:57Z</dcterms:modified>
  <dc:identifier>DAFyRSUO-wQ</dc:identifier>
</cp:coreProperties>
</file>